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Lst>
  <p:sldSz cy="5143500" cx="9144000"/>
  <p:notesSz cx="6858000" cy="9144000"/>
  <p:embeddedFontLst>
    <p:embeddedFont>
      <p:font typeface="IBM Plex Sans"/>
      <p:regular r:id="rId61"/>
      <p:bold r:id="rId62"/>
      <p:italic r:id="rId63"/>
      <p:boldItalic r:id="rId64"/>
    </p:embeddedFont>
    <p:embeddedFont>
      <p:font typeface="Lato"/>
      <p:regular r:id="rId65"/>
      <p:bold r:id="rId66"/>
      <p:italic r:id="rId67"/>
      <p:boldItalic r:id="rId68"/>
    </p:embeddedFon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Marcus Brandenburg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CD465A-9942-444A-A28E-578BDAD3EE49}">
  <a:tblStyle styleId="{C2CD465A-9942-444A-A28E-578BDAD3EE49}"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F6FC"/>
          </a:solidFill>
        </a:fill>
      </a:tcStyle>
    </a:wholeTbl>
    <a:band1H>
      <a:tcTxStyle/>
      <a:tcStyle>
        <a:fill>
          <a:solidFill>
            <a:srgbClr val="D1ECF9"/>
          </a:solidFill>
        </a:fill>
      </a:tcStyle>
    </a:band1H>
    <a:band2H>
      <a:tcTxStyle/>
    </a:band2H>
    <a:band1V>
      <a:tcTxStyle/>
      <a:tcStyle>
        <a:fill>
          <a:solidFill>
            <a:srgbClr val="D1ECF9"/>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2" Type="http://schemas.openxmlformats.org/officeDocument/2006/relationships/font" Target="fonts/HelveticaNeue-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IBMPlexSans-bold.fntdata"/><Relationship Id="rId61" Type="http://schemas.openxmlformats.org/officeDocument/2006/relationships/font" Target="fonts/IBMPlexSans-regular.fntdata"/><Relationship Id="rId20" Type="http://schemas.openxmlformats.org/officeDocument/2006/relationships/slide" Target="slides/slide12.xml"/><Relationship Id="rId64" Type="http://schemas.openxmlformats.org/officeDocument/2006/relationships/font" Target="fonts/IBMPlexSans-boldItalic.fntdata"/><Relationship Id="rId63" Type="http://schemas.openxmlformats.org/officeDocument/2006/relationships/font" Target="fonts/IBMPlexSans-italic.fntdata"/><Relationship Id="rId22" Type="http://schemas.openxmlformats.org/officeDocument/2006/relationships/slide" Target="slides/slide14.xml"/><Relationship Id="rId66" Type="http://schemas.openxmlformats.org/officeDocument/2006/relationships/font" Target="fonts/Lato-bold.fntdata"/><Relationship Id="rId21" Type="http://schemas.openxmlformats.org/officeDocument/2006/relationships/slide" Target="slides/slide13.xml"/><Relationship Id="rId65" Type="http://schemas.openxmlformats.org/officeDocument/2006/relationships/font" Target="fonts/Lato-regular.fntdata"/><Relationship Id="rId24" Type="http://schemas.openxmlformats.org/officeDocument/2006/relationships/slide" Target="slides/slide16.xml"/><Relationship Id="rId68" Type="http://schemas.openxmlformats.org/officeDocument/2006/relationships/font" Target="fonts/Lato-boldItalic.fntdata"/><Relationship Id="rId23" Type="http://schemas.openxmlformats.org/officeDocument/2006/relationships/slide" Target="slides/slide15.xml"/><Relationship Id="rId67" Type="http://schemas.openxmlformats.org/officeDocument/2006/relationships/font" Target="fonts/Lato-italic.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05T08:13:57.555">
    <p:pos x="6000" y="0"/>
    <p:text>Another demo? Maybe just the MTA demo? showing that now we can detect the attack illustrated in slide 11</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7-05T08:01:28.388">
    <p:pos x="6000" y="0"/>
    <p:text>Could it be merged with slide 5? and as an architecture diagram, I dont think we should have the protocol flow steps on 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7-05T07:59:44.678">
    <p:pos x="92" y="142"/>
    <p:text>Do we really need that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7-05T08:07:52.646">
    <p:pos x="6000" y="0"/>
    <p:text>What about merging Slide 22-25 into a single one ... you want just give an idea that that rollbacks were addressed before ... but dont give you much detail ... just list that they exist and cite ... then you can say, that unfortunately all of them dont really work well for the setup in FPC</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7-05T08:09:06.296">
    <p:pos x="6000" y="0"/>
    <p:text>bording slide ... why not showing slide 28 first .... and maybe after that give a concrete example of what data is in the merkle tree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94774861f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e94774861f_1_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Hallo, welcome everyone to my systex2024 workshop.</a:t>
            </a:r>
            <a:endParaRPr/>
          </a:p>
          <a:p>
            <a:pPr indent="0" lvl="0" marL="0" rtl="0" algn="l">
              <a:spcBef>
                <a:spcPts val="0"/>
              </a:spcBef>
              <a:spcAft>
                <a:spcPts val="0"/>
              </a:spcAft>
              <a:buNone/>
            </a:pPr>
            <a:r>
              <a:rPr lang="en"/>
              <a:t>Today we are going to talk about rollback attacks. Rollback attack can be happened in many aspects.</a:t>
            </a:r>
            <a:endParaRPr/>
          </a:p>
          <a:p>
            <a:pPr indent="0" lvl="0" marL="0" rtl="0" algn="l">
              <a:spcBef>
                <a:spcPts val="0"/>
              </a:spcBef>
              <a:spcAft>
                <a:spcPts val="0"/>
              </a:spcAft>
              <a:buNone/>
            </a:pPr>
            <a:r>
              <a:rPr lang="en"/>
              <a:t>But today, we are going to focus on smart contracts, to be precise, TEE-protected private blockchain.</a:t>
            </a:r>
            <a:endParaRPr/>
          </a:p>
          <a:p>
            <a:pPr indent="0" lvl="0" marL="0" rtl="0" algn="l">
              <a:spcBef>
                <a:spcPts val="0"/>
              </a:spcBef>
              <a:spcAft>
                <a:spcPts val="0"/>
              </a:spcAft>
              <a:buNone/>
            </a:pPr>
            <a:r>
              <a:rPr lang="en"/>
              <a:t>For the credit, this work is done in IBM while I doing my master thesis.</a:t>
            </a:r>
            <a:endParaRPr/>
          </a:p>
        </p:txBody>
      </p:sp>
      <p:sp>
        <p:nvSpPr>
          <p:cNvPr id="193" name="Google Shape;193;g2e94774861f_1_1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aa722577d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eaa722577d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962e2fb3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2e962e2fb3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962e2fb3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2e962e2fb33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962e2fb33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e962e2fb33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have some demonstration video available in the paper and also here in the link. </a:t>
            </a:r>
            <a:endParaRPr/>
          </a:p>
          <a:p>
            <a:pPr indent="0" lvl="0" marL="0" rtl="0" algn="l">
              <a:spcBef>
                <a:spcPts val="0"/>
              </a:spcBef>
              <a:spcAft>
                <a:spcPts val="0"/>
              </a:spcAft>
              <a:buNone/>
            </a:pPr>
            <a:r>
              <a:rPr lang="en"/>
              <a:t>But due to time </a:t>
            </a:r>
            <a:r>
              <a:rPr lang="en"/>
              <a:t>constraint</a:t>
            </a:r>
            <a:r>
              <a:rPr lang="en"/>
              <a:t> we will not show the video today, but feel free to have a chat during lunch to get more details.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94774861f_1_3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going to show you how can we break the </a:t>
            </a:r>
            <a:r>
              <a:rPr lang="en"/>
              <a:t>confidentiality</a:t>
            </a:r>
            <a:r>
              <a:rPr lang="en"/>
              <a:t> of this system using rollback attack.</a:t>
            </a:r>
            <a:endParaRPr/>
          </a:p>
        </p:txBody>
      </p:sp>
      <p:sp>
        <p:nvSpPr>
          <p:cNvPr id="397" name="Google Shape;397;g2e94774861f_1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94774861f_1_3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e94774861f_1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94774861f_1_3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e94774861f_1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94774861f_1_3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e94774861f_1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962e2fb33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e962e2fb33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As you can see the real problem is the key version mismatch problem that actually </a:t>
            </a:r>
            <a:r>
              <a:rPr lang="en"/>
              <a:t>break the confidentiality of the system.</a:t>
            </a:r>
            <a:endParaRPr/>
          </a:p>
          <a:p>
            <a:pPr indent="0" lvl="0" marL="0" rtl="0" algn="l">
              <a:spcBef>
                <a:spcPts val="0"/>
              </a:spcBef>
              <a:spcAft>
                <a:spcPts val="0"/>
              </a:spcAft>
              <a:buNone/>
            </a:pPr>
            <a:r>
              <a:rPr lang="en"/>
              <a:t> </a:t>
            </a:r>
            <a:endParaRPr/>
          </a:p>
        </p:txBody>
      </p:sp>
      <p:sp>
        <p:nvSpPr>
          <p:cNvPr id="442" name="Google Shape;442;g2e962e2fb33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e94774861f_1_4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e94774861f_1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94774861f_1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e94774861f_1_1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Start with brief introduction, we start with Blockchain. </a:t>
            </a:r>
            <a:endParaRPr/>
          </a:p>
          <a:p>
            <a:pPr indent="0" lvl="0" marL="0" rtl="0" algn="l">
              <a:spcBef>
                <a:spcPts val="0"/>
              </a:spcBef>
              <a:spcAft>
                <a:spcPts val="0"/>
              </a:spcAft>
              <a:buNone/>
            </a:pPr>
            <a:r>
              <a:rPr lang="en"/>
              <a:t>Blockchain is a shared, Immutable ledger that facilitates the process of recording transactions and tracking assets in a business network.</a:t>
            </a:r>
            <a:endParaRPr/>
          </a:p>
          <a:p>
            <a:pPr indent="0" lvl="0" marL="0" rtl="0" algn="l">
              <a:spcBef>
                <a:spcPts val="0"/>
              </a:spcBef>
              <a:spcAft>
                <a:spcPts val="0"/>
              </a:spcAft>
              <a:buNone/>
            </a:pPr>
            <a:r>
              <a:rPr b="0" i="0" lang="en" u="none" strike="noStrike">
                <a:solidFill>
                  <a:srgbClr val="374151"/>
                </a:solidFill>
                <a:latin typeface="Arial"/>
                <a:ea typeface="Arial"/>
                <a:cs typeface="Arial"/>
                <a:sym typeface="Arial"/>
              </a:rPr>
              <a:t>The inherent design of blockchain, where all transactions and data are visible to participants.</a:t>
            </a:r>
            <a:endParaRPr b="0" i="0" u="none" strike="noStrike">
              <a:solidFill>
                <a:srgbClr val="374151"/>
              </a:solidFill>
              <a:latin typeface="Arial"/>
              <a:ea typeface="Arial"/>
              <a:cs typeface="Arial"/>
              <a:sym typeface="Arial"/>
            </a:endParaRPr>
          </a:p>
          <a:p>
            <a:pPr indent="0" lvl="0" marL="0" rtl="0" algn="l">
              <a:spcBef>
                <a:spcPts val="0"/>
              </a:spcBef>
              <a:spcAft>
                <a:spcPts val="0"/>
              </a:spcAft>
              <a:buNone/>
            </a:pPr>
            <a:r>
              <a:rPr b="0" i="0" lang="en" u="none" strike="noStrike">
                <a:solidFill>
                  <a:srgbClr val="374151"/>
                </a:solidFill>
                <a:latin typeface="Arial"/>
                <a:ea typeface="Arial"/>
                <a:cs typeface="Arial"/>
                <a:sym typeface="Arial"/>
              </a:rPr>
              <a:t>But what about some data that is sensitive, like the data in hospital, research institute, or company confidential data. </a:t>
            </a:r>
            <a:endParaRPr b="0" i="0" u="none" strike="noStrike">
              <a:solidFill>
                <a:srgbClr val="374151"/>
              </a:solidFill>
              <a:latin typeface="Arial"/>
              <a:ea typeface="Arial"/>
              <a:cs typeface="Arial"/>
              <a:sym typeface="Arial"/>
            </a:endParaRPr>
          </a:p>
          <a:p>
            <a:pPr indent="0" lvl="0" marL="0" rtl="0" algn="l">
              <a:spcBef>
                <a:spcPts val="0"/>
              </a:spcBef>
              <a:spcAft>
                <a:spcPts val="0"/>
              </a:spcAft>
              <a:buNone/>
            </a:pPr>
            <a:r>
              <a:rPr b="0" i="0" lang="en" u="none" strike="noStrike">
                <a:solidFill>
                  <a:srgbClr val="374151"/>
                </a:solidFill>
                <a:latin typeface="Arial"/>
                <a:ea typeface="Arial"/>
                <a:cs typeface="Arial"/>
                <a:sym typeface="Arial"/>
              </a:rPr>
              <a:t>How can we protect the data privacy in blockchain? </a:t>
            </a:r>
            <a:endParaRPr b="0" i="0" u="none" strike="noStrike">
              <a:solidFill>
                <a:srgbClr val="374151"/>
              </a:solidFill>
              <a:latin typeface="Arial"/>
              <a:ea typeface="Arial"/>
              <a:cs typeface="Arial"/>
              <a:sym typeface="Arial"/>
            </a:endParaRPr>
          </a:p>
          <a:p>
            <a:pPr indent="0" lvl="0" marL="0" rtl="0" algn="l">
              <a:spcBef>
                <a:spcPts val="0"/>
              </a:spcBef>
              <a:spcAft>
                <a:spcPts val="0"/>
              </a:spcAft>
              <a:buNone/>
            </a:pPr>
            <a:r>
              <a:rPr b="0" i="0" lang="en" u="none" strike="noStrike">
                <a:solidFill>
                  <a:srgbClr val="374151"/>
                </a:solidFill>
                <a:latin typeface="Arial"/>
                <a:ea typeface="Arial"/>
                <a:cs typeface="Arial"/>
                <a:sym typeface="Arial"/>
              </a:rPr>
              <a:t>There are some modern cryptography solution like homomorphic encryption, multi-party computation, zero-knowledge proof.</a:t>
            </a:r>
            <a:endParaRPr b="0" i="0" u="none" strike="noStrike">
              <a:solidFill>
                <a:srgbClr val="374151"/>
              </a:solidFill>
              <a:latin typeface="Arial"/>
              <a:ea typeface="Arial"/>
              <a:cs typeface="Arial"/>
              <a:sym typeface="Arial"/>
            </a:endParaRPr>
          </a:p>
          <a:p>
            <a:pPr indent="0" lvl="0" marL="0" rtl="0" algn="l">
              <a:spcBef>
                <a:spcPts val="0"/>
              </a:spcBef>
              <a:spcAft>
                <a:spcPts val="0"/>
              </a:spcAft>
              <a:buNone/>
            </a:pPr>
            <a:r>
              <a:rPr b="0" i="0" lang="en" u="none" strike="noStrike">
                <a:solidFill>
                  <a:srgbClr val="374151"/>
                </a:solidFill>
                <a:latin typeface="Arial"/>
                <a:ea typeface="Arial"/>
                <a:cs typeface="Arial"/>
                <a:sym typeface="Arial"/>
              </a:rPr>
              <a:t>And other suggest maybe we can just use Hardware-based Trusted execution where we don’t have to implement the cryptography part because it is handled in Hardware.</a:t>
            </a:r>
            <a:endParaRPr b="0" i="0" u="none" strike="noStrike">
              <a:solidFill>
                <a:srgbClr val="374151"/>
              </a:solidFill>
              <a:latin typeface="Arial"/>
              <a:ea typeface="Arial"/>
              <a:cs typeface="Arial"/>
              <a:sym typeface="Arial"/>
            </a:endParaRPr>
          </a:p>
          <a:p>
            <a:pPr indent="0" lvl="0" marL="0" rtl="0" algn="l">
              <a:spcBef>
                <a:spcPts val="0"/>
              </a:spcBef>
              <a:spcAft>
                <a:spcPts val="0"/>
              </a:spcAft>
              <a:buNone/>
            </a:pPr>
            <a:r>
              <a:rPr b="0" i="0" lang="en" u="none" strike="noStrike">
                <a:solidFill>
                  <a:srgbClr val="374151"/>
                </a:solidFill>
                <a:latin typeface="Arial"/>
                <a:ea typeface="Arial"/>
                <a:cs typeface="Arial"/>
                <a:sym typeface="Arial"/>
              </a:rPr>
              <a:t>In this talk we focus on a solution this.</a:t>
            </a:r>
            <a:endParaRPr b="0" i="0" u="none" strike="noStrike">
              <a:solidFill>
                <a:srgbClr val="374151"/>
              </a:solidFill>
              <a:latin typeface="Arial"/>
              <a:ea typeface="Arial"/>
              <a:cs typeface="Arial"/>
              <a:sym typeface="Arial"/>
            </a:endParaRPr>
          </a:p>
        </p:txBody>
      </p:sp>
      <p:sp>
        <p:nvSpPr>
          <p:cNvPr id="201" name="Google Shape;201;g2e94774861f_1_1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aa722577d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2eaa722577d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have research on several solution for rollback attack on TEE, for example monotonic counter, rote and </a:t>
            </a:r>
            <a:r>
              <a:rPr lang="en"/>
              <a:t>enclave</a:t>
            </a:r>
            <a:r>
              <a:rPr lang="en"/>
              <a:t> DB.</a:t>
            </a:r>
            <a:endParaRPr/>
          </a:p>
          <a:p>
            <a:pPr indent="0" lvl="0" marL="0" rtl="0" algn="l">
              <a:spcBef>
                <a:spcPts val="0"/>
              </a:spcBef>
              <a:spcAft>
                <a:spcPts val="0"/>
              </a:spcAft>
              <a:buNone/>
            </a:pPr>
            <a:r>
              <a:rPr lang="en"/>
              <a:t>However, these solution are not suitable in the context of FPC.</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aa722577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eaa722577d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But actually there already have some </a:t>
            </a:r>
            <a:r>
              <a:rPr lang="en"/>
              <a:t>existing</a:t>
            </a:r>
            <a:r>
              <a:rPr lang="en"/>
              <a:t>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Recall back to the </a:t>
            </a:r>
            <a:r>
              <a:rPr lang="en"/>
              <a:t>previously</a:t>
            </a:r>
            <a:r>
              <a:rPr lang="en"/>
              <a:t> attack, the real problem is about the version mismatch of during key value pair.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 application state gets larger (explain ... that may be unneeded data is already loaded into the enclave AND ... concurrent transactions result in conflicts ... which may impact performance badly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e94774861f_1_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2e94774861f_1_4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the original FPC paper, they also introduce another solution call trusted ledger </a:t>
            </a:r>
            <a:r>
              <a:rPr lang="en"/>
              <a:t>enclave</a:t>
            </a:r>
            <a:r>
              <a:rPr lang="en"/>
              <a:t> TLE.</a:t>
            </a:r>
            <a:endParaRPr/>
          </a:p>
          <a:p>
            <a:pPr indent="0" lvl="0" marL="0" rtl="0" algn="l">
              <a:spcBef>
                <a:spcPts val="0"/>
              </a:spcBef>
              <a:spcAft>
                <a:spcPts val="0"/>
              </a:spcAft>
              <a:buNone/>
            </a:pPr>
            <a:r>
              <a:rPr lang="en"/>
              <a:t>Where they add an extra enclave to track the ledger and store the metadata of the KVS.</a:t>
            </a:r>
            <a:endParaRPr/>
          </a:p>
          <a:p>
            <a:pPr indent="0" lvl="0" marL="0" rtl="0" algn="l">
              <a:spcBef>
                <a:spcPts val="0"/>
              </a:spcBef>
              <a:spcAft>
                <a:spcPts val="0"/>
              </a:spcAft>
              <a:buNone/>
            </a:pPr>
            <a:r>
              <a:rPr lang="en"/>
              <a:t>However, </a:t>
            </a:r>
            <a:endParaRPr/>
          </a:p>
          <a:p>
            <a:pPr indent="0" lvl="0" marL="0" rtl="0" algn="l">
              <a:spcBef>
                <a:spcPts val="0"/>
              </a:spcBef>
              <a:spcAft>
                <a:spcPts val="0"/>
              </a:spcAft>
              <a:buNone/>
            </a:pPr>
            <a:r>
              <a:t/>
            </a:r>
            <a:endParaRPr/>
          </a:p>
        </p:txBody>
      </p:sp>
      <p:sp>
        <p:nvSpPr>
          <p:cNvPr id="494" name="Google Shape;494;g2e94774861f_1_4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94774861f_1_4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do </a:t>
            </a:r>
            <a:r>
              <a:rPr lang="en"/>
              <a:t>something better. Easy to use and maintain</a:t>
            </a:r>
            <a:endParaRPr/>
          </a:p>
        </p:txBody>
      </p:sp>
      <p:sp>
        <p:nvSpPr>
          <p:cNvPr id="506" name="Google Shape;506;g2e94774861f_1_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aa722577d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2eaa722577d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solidFill>
                  <a:srgbClr val="374151"/>
                </a:solidFill>
              </a:rPr>
              <a:t>That bring us to our solution, </a:t>
            </a:r>
            <a:endParaRPr>
              <a:solidFill>
                <a:srgbClr val="374151"/>
              </a:solidFill>
            </a:endParaRPr>
          </a:p>
          <a:p>
            <a:pPr indent="0" lvl="0" marL="0" marR="0" rtl="0" algn="l">
              <a:lnSpc>
                <a:spcPct val="100000"/>
              </a:lnSpc>
              <a:spcBef>
                <a:spcPts val="0"/>
              </a:spcBef>
              <a:spcAft>
                <a:spcPts val="0"/>
              </a:spcAft>
              <a:buClr>
                <a:schemeClr val="dk1"/>
              </a:buClr>
              <a:buSzPts val="1200"/>
              <a:buFont typeface="Calibri"/>
              <a:buNone/>
            </a:pPr>
            <a:r>
              <a:rPr lang="en">
                <a:solidFill>
                  <a:srgbClr val="374151"/>
                </a:solidFill>
              </a:rPr>
              <a:t>New Component Merkle Tree Compoenent &amp; Key Enclave. Label as Green Color in the picture.</a:t>
            </a:r>
            <a:endParaRPr>
              <a:solidFill>
                <a:srgbClr val="374151"/>
              </a:solidFill>
            </a:endParaRPr>
          </a:p>
          <a:p>
            <a:pPr indent="0" lvl="0" marL="0" marR="0" rtl="0" algn="l">
              <a:lnSpc>
                <a:spcPct val="100000"/>
              </a:lnSpc>
              <a:spcBef>
                <a:spcPts val="0"/>
              </a:spcBef>
              <a:spcAft>
                <a:spcPts val="0"/>
              </a:spcAft>
              <a:buClr>
                <a:schemeClr val="dk1"/>
              </a:buClr>
              <a:buSzPts val="1200"/>
              <a:buFont typeface="Calibri"/>
              <a:buNone/>
            </a:pPr>
            <a:r>
              <a:rPr lang="en" sz="1200">
                <a:solidFill>
                  <a:srgbClr val="3F3F3F"/>
                </a:solidFill>
                <a:latin typeface="Trebuchet MS"/>
                <a:ea typeface="Trebuchet MS"/>
                <a:cs typeface="Trebuchet MS"/>
                <a:sym typeface="Trebuchet MS"/>
              </a:rPr>
              <a:t>Upon Ledger update, update Merkle Tree</a:t>
            </a:r>
            <a:endParaRPr sz="1200">
              <a:solidFill>
                <a:srgbClr val="3F3F3F"/>
              </a:solidFill>
              <a:latin typeface="Trebuchet MS"/>
              <a:ea typeface="Trebuchet MS"/>
              <a:cs typeface="Trebuchet MS"/>
              <a:sym typeface="Trebuchet MS"/>
            </a:endParaRPr>
          </a:p>
          <a:p>
            <a:pPr indent="0" lvl="0" marL="0" rtl="0" algn="l">
              <a:lnSpc>
                <a:spcPct val="90000"/>
              </a:lnSpc>
              <a:spcBef>
                <a:spcPts val="800"/>
              </a:spcBef>
              <a:spcAft>
                <a:spcPts val="0"/>
              </a:spcAft>
              <a:buNone/>
            </a:pPr>
            <a:r>
              <a:rPr lang="en" sz="1200">
                <a:solidFill>
                  <a:srgbClr val="3F3F3F"/>
                </a:solidFill>
                <a:latin typeface="Trebuchet MS"/>
                <a:ea typeface="Trebuchet MS"/>
                <a:cs typeface="Trebuchet MS"/>
                <a:sym typeface="Trebuchet MS"/>
              </a:rPr>
              <a:t>get_state() return data + merkle path</a:t>
            </a:r>
            <a:endParaRPr sz="1200">
              <a:solidFill>
                <a:srgbClr val="3F3F3F"/>
              </a:solidFill>
              <a:latin typeface="Trebuchet MS"/>
              <a:ea typeface="Trebuchet MS"/>
              <a:cs typeface="Trebuchet MS"/>
              <a:sym typeface="Trebuchet MS"/>
            </a:endParaRPr>
          </a:p>
        </p:txBody>
      </p:sp>
      <p:sp>
        <p:nvSpPr>
          <p:cNvPr id="517" name="Google Shape;517;g2eaa722577d_0_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aa722577d_0_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its compare to other solution.</a:t>
            </a:r>
            <a:endParaRPr/>
          </a:p>
        </p:txBody>
      </p:sp>
      <p:sp>
        <p:nvSpPr>
          <p:cNvPr id="534" name="Google Shape;534;g2eaa722577d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94774861f_1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g2e94774861f_1_5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a:solidFill>
                  <a:srgbClr val="374151"/>
                </a:solidFill>
              </a:rPr>
              <a:t>Before client invoke CC, need to query multiple peers for latest Merkle Roots</a:t>
            </a:r>
            <a:endParaRPr>
              <a:solidFill>
                <a:srgbClr val="374151"/>
              </a:solidFill>
            </a:endParaRPr>
          </a:p>
          <a:p>
            <a:pPr indent="0" lvl="0" marL="0" rtl="0" algn="l">
              <a:spcBef>
                <a:spcPts val="0"/>
              </a:spcBef>
              <a:spcAft>
                <a:spcPts val="0"/>
              </a:spcAft>
              <a:buClr>
                <a:schemeClr val="dk1"/>
              </a:buClr>
              <a:buSzPts val="1100"/>
              <a:buFont typeface="Arial"/>
              <a:buNone/>
            </a:pPr>
            <a:r>
              <a:rPr lang="en">
                <a:solidFill>
                  <a:srgbClr val="374151"/>
                </a:solidFill>
              </a:rPr>
              <a:t>Client invoke CC with all the Merkle Roots as parameter</a:t>
            </a:r>
            <a:endParaRPr>
              <a:solidFill>
                <a:srgbClr val="374151"/>
              </a:solidFill>
            </a:endParaRPr>
          </a:p>
          <a:p>
            <a:pPr indent="0" lvl="0" marL="0" rtl="0" algn="l">
              <a:spcBef>
                <a:spcPts val="0"/>
              </a:spcBef>
              <a:spcAft>
                <a:spcPts val="0"/>
              </a:spcAft>
              <a:buClr>
                <a:schemeClr val="dk1"/>
              </a:buClr>
              <a:buSzPts val="1100"/>
              <a:buFont typeface="Arial"/>
              <a:buNone/>
            </a:pPr>
            <a:r>
              <a:rPr lang="en">
                <a:solidFill>
                  <a:srgbClr val="374151"/>
                </a:solidFill>
              </a:rPr>
              <a:t>ECC use Key enclave to verify signature and choose majority Merkle Root “M”</a:t>
            </a:r>
            <a:endParaRPr>
              <a:solidFill>
                <a:srgbClr val="374151"/>
              </a:solidFill>
            </a:endParaRPr>
          </a:p>
          <a:p>
            <a:pPr indent="0" lvl="0" marL="0" rtl="0" algn="l">
              <a:spcBef>
                <a:spcPts val="0"/>
              </a:spcBef>
              <a:spcAft>
                <a:spcPts val="0"/>
              </a:spcAft>
              <a:buClr>
                <a:schemeClr val="dk1"/>
              </a:buClr>
              <a:buSzPts val="1100"/>
              <a:buFont typeface="Arial"/>
              <a:buNone/>
            </a:pPr>
            <a:r>
              <a:rPr lang="en">
                <a:solidFill>
                  <a:srgbClr val="374151"/>
                </a:solidFill>
              </a:rPr>
              <a:t>For every get_state() check data+MerklePath =&gt; MerkleRoot</a:t>
            </a:r>
            <a:endParaRPr>
              <a:solidFill>
                <a:srgbClr val="374151"/>
              </a:solidFill>
            </a:endParaRPr>
          </a:p>
          <a:p>
            <a:pPr indent="0" lvl="0" marL="0" rtl="0" algn="l">
              <a:spcBef>
                <a:spcPts val="0"/>
              </a:spcBef>
              <a:spcAft>
                <a:spcPts val="0"/>
              </a:spcAft>
              <a:buClr>
                <a:schemeClr val="dk1"/>
              </a:buClr>
              <a:buSzPts val="1100"/>
              <a:buFont typeface="Arial"/>
              <a:buNone/>
            </a:pPr>
            <a:r>
              <a:rPr lang="en">
                <a:solidFill>
                  <a:srgbClr val="374151"/>
                </a:solidFill>
              </a:rPr>
              <a:t>When a malicious peer try to return an outdated version of value, the </a:t>
            </a:r>
            <a:r>
              <a:rPr lang="en">
                <a:solidFill>
                  <a:srgbClr val="374151"/>
                </a:solidFill>
              </a:rPr>
              <a:t>enclave</a:t>
            </a:r>
            <a:r>
              <a:rPr lang="en">
                <a:solidFill>
                  <a:srgbClr val="374151"/>
                </a:solidFill>
              </a:rPr>
              <a:t> will able to detect it since the merkle path will not compute to the same merkle root.</a:t>
            </a:r>
            <a:endParaRPr>
              <a:solidFill>
                <a:srgbClr val="374151"/>
              </a:solidFill>
            </a:endParaRPr>
          </a:p>
          <a:p>
            <a:pPr indent="0" lvl="0" marL="0" rtl="0" algn="l">
              <a:spcBef>
                <a:spcPts val="0"/>
              </a:spcBef>
              <a:spcAft>
                <a:spcPts val="0"/>
              </a:spcAft>
              <a:buClr>
                <a:schemeClr val="dk1"/>
              </a:buClr>
              <a:buFont typeface="Arial"/>
              <a:buNone/>
            </a:pPr>
            <a:r>
              <a:rPr lang="en">
                <a:solidFill>
                  <a:schemeClr val="dk1"/>
                </a:solidFill>
              </a:rPr>
              <a:t>We have some demonstration video available in the paper and also here in the link. </a:t>
            </a:r>
            <a:endParaRPr>
              <a:solidFill>
                <a:srgbClr val="374151"/>
              </a:solidFill>
            </a:endParaRPr>
          </a:p>
        </p:txBody>
      </p:sp>
      <p:sp>
        <p:nvSpPr>
          <p:cNvPr id="550" name="Google Shape;550;g2e94774861f_1_5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e94774861f_1_5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how our solution compare to </a:t>
            </a:r>
            <a:r>
              <a:rPr lang="en"/>
              <a:t>other</a:t>
            </a:r>
            <a:r>
              <a:rPr lang="en"/>
              <a:t> solution.</a:t>
            </a:r>
            <a:endParaRPr/>
          </a:p>
        </p:txBody>
      </p:sp>
      <p:sp>
        <p:nvSpPr>
          <p:cNvPr id="562" name="Google Shape;562;g2e94774861f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e94774861f_1_5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e94774861f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e94774861f_1_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2e94774861f_1_6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3F3F3F"/>
                </a:solidFill>
                <a:latin typeface="IBM Plex Sans"/>
                <a:ea typeface="IBM Plex Sans"/>
                <a:cs typeface="IBM Plex Sans"/>
                <a:sym typeface="IBM Plex Sans"/>
              </a:rPr>
              <a:t>In this experiment we have MTA and TLE compare to the Native. </a:t>
            </a:r>
            <a:endParaRPr>
              <a:solidFill>
                <a:srgbClr val="3F3F3F"/>
              </a:solidFill>
              <a:latin typeface="IBM Plex Sans"/>
              <a:ea typeface="IBM Plex Sans"/>
              <a:cs typeface="IBM Plex Sans"/>
              <a:sym typeface="IBM Plex Sans"/>
            </a:endParaRPr>
          </a:p>
          <a:p>
            <a:pPr indent="0" lvl="0" marL="0" rtl="0" algn="l">
              <a:spcBef>
                <a:spcPts val="0"/>
              </a:spcBef>
              <a:spcAft>
                <a:spcPts val="0"/>
              </a:spcAft>
              <a:buNone/>
            </a:pPr>
            <a:r>
              <a:rPr lang="en">
                <a:solidFill>
                  <a:srgbClr val="3F3F3F"/>
                </a:solidFill>
                <a:latin typeface="IBM Plex Sans"/>
                <a:ea typeface="IBM Plex Sans"/>
                <a:cs typeface="IBM Plex Sans"/>
                <a:sym typeface="IBM Plex Sans"/>
              </a:rPr>
              <a:t>Setting: 2 peers, R:W = 50:50, Test for different # of clients (1,2,4,8,16,32,64,128,256), MaxTxnPerBlock = # client</a:t>
            </a:r>
            <a:endParaRPr>
              <a:solidFill>
                <a:srgbClr val="3F3F3F"/>
              </a:solidFill>
              <a:latin typeface="IBM Plex Sans"/>
              <a:ea typeface="IBM Plex Sans"/>
              <a:cs typeface="IBM Plex Sans"/>
              <a:sym typeface="IBM Plex Sans"/>
            </a:endParaRPr>
          </a:p>
          <a:p>
            <a:pPr indent="0" lvl="0" marL="0" rtl="0" algn="l">
              <a:spcBef>
                <a:spcPts val="0"/>
              </a:spcBef>
              <a:spcAft>
                <a:spcPts val="0"/>
              </a:spcAft>
              <a:buNone/>
            </a:pPr>
            <a:r>
              <a:t/>
            </a:r>
            <a:endParaRPr>
              <a:solidFill>
                <a:srgbClr val="3F3F3F"/>
              </a:solidFill>
              <a:latin typeface="IBM Plex Sans"/>
              <a:ea typeface="IBM Plex Sans"/>
              <a:cs typeface="IBM Plex Sans"/>
              <a:sym typeface="IBM Plex Sans"/>
            </a:endParaRPr>
          </a:p>
        </p:txBody>
      </p:sp>
      <p:sp>
        <p:nvSpPr>
          <p:cNvPr id="585" name="Google Shape;585;g2e94774861f_1_6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94774861f_1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e94774861f_1_1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8610" lvl="0" marL="308610" rtl="0" algn="l">
              <a:spcBef>
                <a:spcPts val="0"/>
              </a:spcBef>
              <a:spcAft>
                <a:spcPts val="0"/>
              </a:spcAft>
              <a:buNone/>
            </a:pPr>
            <a:r>
              <a:rPr lang="en"/>
              <a:t>Since in this workshop we already Show A lot of TEE properties in the previous section, so I guess we already have a pretty clear concept about TEE.</a:t>
            </a:r>
            <a:endParaRPr/>
          </a:p>
          <a:p>
            <a:pPr indent="-308610" lvl="0" marL="308610" rtl="0" algn="l">
              <a:spcBef>
                <a:spcPts val="0"/>
              </a:spcBef>
              <a:spcAft>
                <a:spcPts val="0"/>
              </a:spcAft>
              <a:buNone/>
            </a:pPr>
            <a:r>
              <a:rPr lang="en"/>
              <a:t>Just what need to highlight is all the data are now encrypted outside the TEE.</a:t>
            </a:r>
            <a:endParaRPr/>
          </a:p>
          <a:p>
            <a:pPr indent="-308610" lvl="0" marL="308610" rtl="0" algn="l">
              <a:spcBef>
                <a:spcPts val="0"/>
              </a:spcBef>
              <a:spcAft>
                <a:spcPts val="0"/>
              </a:spcAft>
              <a:buNone/>
            </a:pPr>
            <a:r>
              <a:t/>
            </a:r>
            <a:endParaRPr/>
          </a:p>
          <a:p>
            <a:pPr indent="-308610" lvl="0" marL="308610" rtl="0" algn="l">
              <a:spcBef>
                <a:spcPts val="0"/>
              </a:spcBef>
              <a:spcAft>
                <a:spcPts val="0"/>
              </a:spcAft>
              <a:buNone/>
            </a:pPr>
            <a:r>
              <a:rPr lang="en"/>
              <a:t>A trusted Execution Environment TEE is </a:t>
            </a:r>
            <a:r>
              <a:rPr lang="en">
                <a:latin typeface="Arial"/>
                <a:ea typeface="Arial"/>
                <a:cs typeface="Arial"/>
                <a:sym typeface="Arial"/>
              </a:rPr>
              <a:t>an isolated area in a main processor</a:t>
            </a:r>
            <a:endParaRPr>
              <a:latin typeface="Arial"/>
              <a:ea typeface="Arial"/>
              <a:cs typeface="Arial"/>
              <a:sym typeface="Arial"/>
            </a:endParaRPr>
          </a:p>
          <a:p>
            <a:pPr indent="-308610" lvl="0" marL="308610" marR="0" rtl="0" algn="l">
              <a:lnSpc>
                <a:spcPct val="100000"/>
              </a:lnSpc>
              <a:spcBef>
                <a:spcPts val="900"/>
              </a:spcBef>
              <a:spcAft>
                <a:spcPts val="0"/>
              </a:spcAft>
              <a:buClr>
                <a:schemeClr val="dk1"/>
              </a:buClr>
              <a:buSzPts val="1200"/>
              <a:buFont typeface="Arial"/>
              <a:buNone/>
            </a:pPr>
            <a:r>
              <a:rPr lang="en">
                <a:latin typeface="Arial"/>
                <a:ea typeface="Arial"/>
                <a:cs typeface="Arial"/>
                <a:sym typeface="Arial"/>
              </a:rPr>
              <a:t>Which protects the code and data from unauthorized access or modifications, and granted data confidentiality (the data will be encrypted in the memory) and execution integrity (where you are sure that the code is running is the one you expected)</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And it can still be protected even with a malicious high priviledged software (operating system).</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TEE environment provide some good security properties like remote attestation (where you can remotely verify or authenticate your code).  </a:t>
            </a:r>
            <a:endParaRPr/>
          </a:p>
          <a:p>
            <a:pPr indent="0" lvl="0" marL="0" rtl="0" algn="l">
              <a:spcBef>
                <a:spcPts val="0"/>
              </a:spcBef>
              <a:spcAft>
                <a:spcPts val="0"/>
              </a:spcAft>
              <a:buNone/>
            </a:pPr>
            <a:r>
              <a:rPr lang="en">
                <a:latin typeface="Arial"/>
                <a:ea typeface="Arial"/>
                <a:cs typeface="Arial"/>
                <a:sym typeface="Arial"/>
              </a:rPr>
              <a:t>There are several implementation we have Intel SGX, AMD SEV and ARM trustzone.</a:t>
            </a:r>
            <a:endParaRPr/>
          </a:p>
        </p:txBody>
      </p:sp>
      <p:sp>
        <p:nvSpPr>
          <p:cNvPr id="213" name="Google Shape;213;g2e94774861f_1_1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e94774861f_1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2e94774861f_1_6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3F3F3F"/>
                </a:solidFill>
                <a:latin typeface="IBM Plex Sans"/>
                <a:ea typeface="IBM Plex Sans"/>
                <a:cs typeface="IBM Plex Sans"/>
                <a:sym typeface="IBM Plex Sans"/>
              </a:rPr>
              <a:t>Setting: R:W = 50:50, MaxTxnPerBlock = # client = 64, RTT delay: 15ms, Test for peers = 2,4,6,8</a:t>
            </a:r>
            <a:endParaRPr>
              <a:solidFill>
                <a:srgbClr val="374151"/>
              </a:solidFill>
            </a:endParaRPr>
          </a:p>
        </p:txBody>
      </p:sp>
      <p:sp>
        <p:nvSpPr>
          <p:cNvPr id="597" name="Google Shape;597;g2e94774861f_1_6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e94774861f_1_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2e94774861f_1_6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solidFill>
                  <a:srgbClr val="374151"/>
                </a:solidFill>
                <a:latin typeface="Trebuchet MS"/>
                <a:ea typeface="Trebuchet MS"/>
                <a:cs typeface="Trebuchet MS"/>
                <a:sym typeface="Trebuchet MS"/>
              </a:rPr>
              <a:t>And now we design another Scenario where we want to simulate real world application.</a:t>
            </a:r>
            <a:endParaRPr>
              <a:solidFill>
                <a:srgbClr val="374151"/>
              </a:solidFill>
              <a:latin typeface="Trebuchet MS"/>
              <a:ea typeface="Trebuchet MS"/>
              <a:cs typeface="Trebuchet MS"/>
              <a:sym typeface="Trebuchet MS"/>
            </a:endParaRPr>
          </a:p>
          <a:p>
            <a:pPr indent="0" lvl="0" marL="0" rtl="0" algn="l">
              <a:spcBef>
                <a:spcPts val="0"/>
              </a:spcBef>
              <a:spcAft>
                <a:spcPts val="0"/>
              </a:spcAft>
              <a:buSzPts val="1100"/>
              <a:buNone/>
            </a:pPr>
            <a:r>
              <a:t/>
            </a:r>
            <a:endParaRPr>
              <a:solidFill>
                <a:srgbClr val="37415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
                <a:solidFill>
                  <a:srgbClr val="374151"/>
                </a:solidFill>
                <a:latin typeface="Trebuchet MS"/>
                <a:ea typeface="Trebuchet MS"/>
                <a:cs typeface="Trebuchet MS"/>
                <a:sym typeface="Trebuchet MS"/>
              </a:rPr>
              <a:t>Setting: Use ExtSecretKeeper Chaincode, Test for SKVS &amp; Merkle &amp; TLE</a:t>
            </a:r>
            <a:endParaRPr>
              <a:solidFill>
                <a:srgbClr val="37415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
                <a:solidFill>
                  <a:srgbClr val="374151"/>
                </a:solidFill>
                <a:latin typeface="Trebuchet MS"/>
                <a:ea typeface="Trebuchet MS"/>
                <a:cs typeface="Trebuchet MS"/>
                <a:sym typeface="Trebuchet MS"/>
              </a:rPr>
              <a:t>R:W = 95:5, MaxTxnPerBlock = # client = 20</a:t>
            </a:r>
            <a:endParaRPr>
              <a:solidFill>
                <a:srgbClr val="37415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
                <a:solidFill>
                  <a:srgbClr val="374151"/>
                </a:solidFill>
                <a:latin typeface="Trebuchet MS"/>
                <a:ea typeface="Trebuchet MS"/>
                <a:cs typeface="Trebuchet MS"/>
                <a:sym typeface="Trebuchet MS"/>
              </a:rPr>
              <a:t>One client send write others read, RTT delay: 15ms</a:t>
            </a:r>
            <a:endParaRPr>
              <a:solidFill>
                <a:srgbClr val="374151"/>
              </a:solidFill>
              <a:latin typeface="Trebuchet MS"/>
              <a:ea typeface="Trebuchet MS"/>
              <a:cs typeface="Trebuchet MS"/>
              <a:sym typeface="Trebuchet MS"/>
            </a:endParaRPr>
          </a:p>
          <a:p>
            <a:pPr indent="0" lvl="0" marL="0" rtl="0" algn="l">
              <a:spcBef>
                <a:spcPts val="0"/>
              </a:spcBef>
              <a:spcAft>
                <a:spcPts val="0"/>
              </a:spcAft>
              <a:buSzPts val="1100"/>
              <a:buNone/>
            </a:pPr>
            <a:r>
              <a:rPr lang="en">
                <a:solidFill>
                  <a:srgbClr val="374151"/>
                </a:solidFill>
                <a:latin typeface="Trebuchet MS"/>
                <a:ea typeface="Trebuchet MS"/>
                <a:cs typeface="Trebuchet MS"/>
                <a:sym typeface="Trebuchet MS"/>
              </a:rPr>
              <a:t>Run for 30000 request &amp; record their throughput for each 10000 request</a:t>
            </a:r>
            <a:endParaRPr>
              <a:solidFill>
                <a:srgbClr val="374151"/>
              </a:solidFill>
              <a:latin typeface="Trebuchet MS"/>
              <a:ea typeface="Trebuchet MS"/>
              <a:cs typeface="Trebuchet MS"/>
              <a:sym typeface="Trebuchet MS"/>
            </a:endParaRPr>
          </a:p>
          <a:p>
            <a:pPr indent="0" lvl="0" marL="0" rtl="0" algn="l">
              <a:spcBef>
                <a:spcPts val="0"/>
              </a:spcBef>
              <a:spcAft>
                <a:spcPts val="0"/>
              </a:spcAft>
              <a:buSzPts val="1100"/>
              <a:buNone/>
            </a:pPr>
            <a:r>
              <a:rPr lang="en">
                <a:solidFill>
                  <a:srgbClr val="3F3F3F"/>
                </a:solidFill>
                <a:latin typeface="Trebuchet MS"/>
                <a:ea typeface="Trebuchet MS"/>
                <a:cs typeface="Trebuchet MS"/>
                <a:sym typeface="Trebuchet MS"/>
              </a:rPr>
              <a:t>SKVS: performance drop as txn number increase, This is because each read and write will read all the data together, As total data store in worldstate getting larger, skvs require more time to enc &amp; decrypt for each request</a:t>
            </a:r>
            <a:endParaRPr>
              <a:solidFill>
                <a:srgbClr val="374151"/>
              </a:solidFill>
              <a:latin typeface="Trebuchet MS"/>
              <a:ea typeface="Trebuchet MS"/>
              <a:cs typeface="Trebuchet MS"/>
              <a:sym typeface="Trebuchet MS"/>
            </a:endParaRPr>
          </a:p>
        </p:txBody>
      </p:sp>
      <p:sp>
        <p:nvSpPr>
          <p:cNvPr id="610" name="Google Shape;610;g2e94774861f_1_6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eaa722577d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just an advertisement, If you are interested into more details, feel free to read our paper. </a:t>
            </a:r>
            <a:r>
              <a:rPr lang="en"/>
              <a:t>Which is now available on github.</a:t>
            </a:r>
            <a:endParaRPr/>
          </a:p>
        </p:txBody>
      </p:sp>
      <p:sp>
        <p:nvSpPr>
          <p:cNvPr id="621" name="Google Shape;621;g2eaa722577d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e94774861f_1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2e94774861f_1_6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633" name="Google Shape;633;g2e94774861f_1_6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e94774861f_1_6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2e94774861f_1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e94774861f_1_6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g2e94774861f_1_6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655" name="Google Shape;655;g2e94774861f_1_6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e962e2f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e962e2f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e94774861f_1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g2e94774861f_1_5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e94774861f_1_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2e94774861f_1_5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685" name="Google Shape;685;g2e94774861f_1_5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e94774861f_1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2e94774861f_1_5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697" name="Google Shape;697;g2e94774861f_1_5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94774861f_1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e94774861f_1_1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So as the introduction from blockchain we know that </a:t>
            </a:r>
            <a:r>
              <a:rPr lang="en">
                <a:latin typeface="IBM Plex Sans"/>
                <a:ea typeface="IBM Plex Sans"/>
                <a:cs typeface="IBM Plex Sans"/>
                <a:sym typeface="IBM Plex Sans"/>
              </a:rPr>
              <a:t>all transactions and data are </a:t>
            </a:r>
            <a:r>
              <a:rPr b="1" lang="en">
                <a:latin typeface="IBM Plex Sans"/>
                <a:ea typeface="IBM Plex Sans"/>
                <a:cs typeface="IBM Plex Sans"/>
                <a:sym typeface="IBM Plex Sans"/>
              </a:rPr>
              <a:t>visible</a:t>
            </a:r>
            <a:r>
              <a:rPr lang="en">
                <a:latin typeface="IBM Plex Sans"/>
                <a:ea typeface="IBM Plex Sans"/>
                <a:cs typeface="IBM Plex Sans"/>
                <a:sym typeface="IBM Plex Sans"/>
              </a:rPr>
              <a:t> and </a:t>
            </a:r>
            <a:r>
              <a:rPr b="1" lang="en">
                <a:latin typeface="IBM Plex Sans"/>
                <a:ea typeface="IBM Plex Sans"/>
                <a:cs typeface="IBM Plex Sans"/>
                <a:sym typeface="IBM Plex Sans"/>
              </a:rPr>
              <a:t>clear</a:t>
            </a:r>
            <a:r>
              <a:rPr lang="en">
                <a:latin typeface="IBM Plex Sans"/>
                <a:ea typeface="IBM Plex Sans"/>
                <a:cs typeface="IBM Plex Sans"/>
                <a:sym typeface="IBM Plex Sans"/>
              </a:rPr>
              <a:t> to participants.</a:t>
            </a:r>
            <a:endParaRPr>
              <a:latin typeface="IBM Plex Sans"/>
              <a:ea typeface="IBM Plex Sans"/>
              <a:cs typeface="IBM Plex Sans"/>
              <a:sym typeface="IBM Plex Sans"/>
            </a:endParaRPr>
          </a:p>
          <a:p>
            <a:pPr indent="0" lvl="0" marL="0" marR="0" rtl="0" algn="l">
              <a:lnSpc>
                <a:spcPct val="100000"/>
              </a:lnSpc>
              <a:spcBef>
                <a:spcPts val="0"/>
              </a:spcBef>
              <a:spcAft>
                <a:spcPts val="0"/>
              </a:spcAft>
              <a:buClr>
                <a:schemeClr val="dk1"/>
              </a:buClr>
              <a:buSzPts val="1200"/>
              <a:buFont typeface="IBM Plex Sans"/>
              <a:buNone/>
            </a:pPr>
            <a:r>
              <a:rPr lang="en">
                <a:latin typeface="IBM Plex Sans"/>
                <a:ea typeface="IBM Plex Sans"/>
                <a:cs typeface="IBM Plex Sans"/>
                <a:sym typeface="IBM Plex Sans"/>
              </a:rPr>
              <a:t>Our questions now become dose </a:t>
            </a:r>
            <a:r>
              <a:rPr lang="en"/>
              <a:t>applying TEEs, really able solve the privacy problem of blockchain?</a:t>
            </a:r>
            <a:endParaRPr/>
          </a:p>
        </p:txBody>
      </p:sp>
      <p:sp>
        <p:nvSpPr>
          <p:cNvPr id="227" name="Google Shape;227;g2e94774861f_1_1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e94774861f_1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2e94774861f_1_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Here come another scenario where we have an access control list where who is allow to execute the chaincode,</a:t>
            </a:r>
            <a:endParaRPr/>
          </a:p>
          <a:p>
            <a:pPr indent="0" lvl="0" marL="0" rtl="0" algn="l">
              <a:spcBef>
                <a:spcPts val="0"/>
              </a:spcBef>
              <a:spcAft>
                <a:spcPts val="0"/>
              </a:spcAft>
              <a:buNone/>
            </a:pPr>
            <a:r>
              <a:rPr lang="en"/>
              <a:t>So malicious peer can allow outdated client to access the data.</a:t>
            </a:r>
            <a:br>
              <a:rPr lang="en"/>
            </a:br>
            <a:endParaRPr/>
          </a:p>
          <a:p>
            <a:pPr indent="0" lvl="0" marL="0" rtl="0" algn="l">
              <a:spcBef>
                <a:spcPts val="0"/>
              </a:spcBef>
              <a:spcAft>
                <a:spcPts val="0"/>
              </a:spcAft>
              <a:buNone/>
            </a:pPr>
            <a:r>
              <a:rPr lang="en"/>
              <a:t>You should say that this problem was already acknowledged by the authors in the original FPC paper ...</a:t>
            </a:r>
            <a:endParaRPr/>
          </a:p>
        </p:txBody>
      </p:sp>
      <p:sp>
        <p:nvSpPr>
          <p:cNvPr id="709" name="Google Shape;709;g2e94774861f_1_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e94774861f_1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0" name="Google Shape;720;g2e94774861f_1_5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721" name="Google Shape;721;g2e94774861f_1_5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e94774861f_1_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2e94774861f_1_5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733" name="Google Shape;733;g2e94774861f_1_5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e94774861f_1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g2e94774861f_1_6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745" name="Google Shape;745;g2e94774861f_1_6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94774861f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2e94774861f_1_1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my research, I am more focus on the privacy protection scenario in Hyperledger Fabric and Fabric Private Chaincode.</a:t>
            </a:r>
            <a:endParaRPr/>
          </a:p>
          <a:p>
            <a:pPr indent="0" lvl="0" marL="0" rtl="0" algn="l">
              <a:spcBef>
                <a:spcPts val="0"/>
              </a:spcBef>
              <a:spcAft>
                <a:spcPts val="0"/>
              </a:spcAft>
              <a:buNone/>
            </a:pPr>
            <a:r>
              <a:rPr lang="en"/>
              <a:t>Hyperledger Fabric is blockchain framework maintained mainly by IBM that allows for private permissioned blockchain</a:t>
            </a:r>
            <a:endParaRPr/>
          </a:p>
          <a:p>
            <a:pPr indent="0" lvl="0" marL="0" rtl="0" algn="l">
              <a:spcBef>
                <a:spcPts val="0"/>
              </a:spcBef>
              <a:spcAft>
                <a:spcPts val="0"/>
              </a:spcAft>
              <a:buNone/>
            </a:pPr>
            <a:r>
              <a:rPr lang="en"/>
              <a:t>Where Fabric Private Chaincode are an extenstion that enable of execution of smart contracts in a secure enclave provided by TEEs, such as intel SGX</a:t>
            </a:r>
            <a:endParaRPr/>
          </a:p>
          <a:p>
            <a:pPr indent="0" lvl="0" marL="0" rtl="0" algn="l">
              <a:spcBef>
                <a:spcPts val="0"/>
              </a:spcBef>
              <a:spcAft>
                <a:spcPts val="0"/>
              </a:spcAft>
              <a:buNone/>
            </a:pPr>
            <a:r>
              <a:rPr lang="en"/>
              <a:t>Data are encrypted in memory and in the worldstate of the Peer.</a:t>
            </a:r>
            <a:endParaRPr/>
          </a:p>
        </p:txBody>
      </p:sp>
      <p:sp>
        <p:nvSpPr>
          <p:cNvPr id="756" name="Google Shape;756;g2e94774861f_1_1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e94774861f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2e94774861f_1_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So we say, how about let’s add TEE to our chaincode. In this model we didn’t use secure storage while all the data is saved and encrypted in the worldstate.</a:t>
            </a:r>
            <a:endParaRPr/>
          </a:p>
          <a:p>
            <a:pPr indent="0" lvl="0" marL="0" rtl="0" algn="l">
              <a:spcBef>
                <a:spcPts val="0"/>
              </a:spcBef>
              <a:spcAft>
                <a:spcPts val="0"/>
              </a:spcAft>
              <a:buNone/>
            </a:pPr>
            <a:r>
              <a:rPr lang="en"/>
              <a:t>Now the data in the Key value storage is encrypted and only the enclave have the decryption key to unlock the data.</a:t>
            </a:r>
            <a:endParaRPr/>
          </a:p>
          <a:p>
            <a:pPr indent="0" lvl="0" marL="0" rtl="0" algn="l">
              <a:spcBef>
                <a:spcPts val="0"/>
              </a:spcBef>
              <a:spcAft>
                <a:spcPts val="0"/>
              </a:spcAft>
              <a:buNone/>
            </a:pPr>
            <a:r>
              <a:t/>
            </a:r>
            <a:endParaRPr/>
          </a:p>
        </p:txBody>
      </p:sp>
      <p:sp>
        <p:nvSpPr>
          <p:cNvPr id="769" name="Google Shape;769;g2e94774861f_1_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e94774861f_1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2e94774861f_1_1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have a quick architecture view on Hyperledger Fabric. </a:t>
            </a:r>
            <a:endParaRPr/>
          </a:p>
          <a:p>
            <a:pPr indent="0" lvl="0" marL="0" rtl="0" algn="l">
              <a:spcBef>
                <a:spcPts val="0"/>
              </a:spcBef>
              <a:spcAft>
                <a:spcPts val="0"/>
              </a:spcAft>
              <a:buNone/>
            </a:pPr>
            <a:r>
              <a:rPr lang="en"/>
              <a:t>Fabric divided into three part, the client side, ordering service and the peer.</a:t>
            </a:r>
            <a:endParaRPr/>
          </a:p>
          <a:p>
            <a:pPr indent="0" lvl="0" marL="0" rtl="0" algn="l">
              <a:spcBef>
                <a:spcPts val="0"/>
              </a:spcBef>
              <a:spcAft>
                <a:spcPts val="0"/>
              </a:spcAft>
              <a:buNone/>
            </a:pPr>
            <a:r>
              <a:rPr lang="en"/>
              <a:t>Each peer host the smart contract aka Chaincode in their side and also record the ledger and the worldstate. The wordstate is a kvs.</a:t>
            </a:r>
            <a:endParaRPr/>
          </a:p>
          <a:p>
            <a:pPr indent="0" lvl="0" marL="0" rtl="0" algn="l">
              <a:spcBef>
                <a:spcPts val="0"/>
              </a:spcBef>
              <a:spcAft>
                <a:spcPts val="0"/>
              </a:spcAft>
              <a:buNone/>
            </a:pPr>
            <a:r>
              <a:rPr lang="en"/>
              <a:t>This picture provide the flow how a txn was made. At first the client will send the invoke chaicode request to the chaincode, then the chaincode will get some data from worldstate via get_state,</a:t>
            </a:r>
            <a:endParaRPr/>
          </a:p>
          <a:p>
            <a:pPr indent="0" lvl="0" marL="0" rtl="0" algn="l">
              <a:spcBef>
                <a:spcPts val="0"/>
              </a:spcBef>
              <a:spcAft>
                <a:spcPts val="0"/>
              </a:spcAft>
              <a:buNone/>
            </a:pPr>
            <a:r>
              <a:rPr lang="en"/>
              <a:t>and once the chaincode execution was done, it will send the response back to the client, when client collect enough endorsement,…</a:t>
            </a:r>
            <a:endParaRPr/>
          </a:p>
          <a:p>
            <a:pPr indent="0" lvl="0" marL="0" rtl="0" algn="l">
              <a:spcBef>
                <a:spcPts val="0"/>
              </a:spcBef>
              <a:spcAft>
                <a:spcPts val="0"/>
              </a:spcAft>
              <a:buNone/>
            </a:pPr>
            <a:r>
              <a:rPr lang="en"/>
              <a:t>In this model we assume that the majority of peer are correct that the malicious peer are not able to create false result because it is not a majority.</a:t>
            </a:r>
            <a:endParaRPr/>
          </a:p>
          <a:p>
            <a:pPr indent="0" lvl="0" marL="0" rtl="0" algn="l">
              <a:spcBef>
                <a:spcPts val="0"/>
              </a:spcBef>
              <a:spcAft>
                <a:spcPts val="0"/>
              </a:spcAft>
              <a:buNone/>
            </a:pPr>
            <a:r>
              <a:rPr lang="en"/>
              <a:t>However, This will only protect the Integrity of the execution but the data inside the chaincode is not protected.</a:t>
            </a:r>
            <a:endParaRPr/>
          </a:p>
          <a:p>
            <a:pPr indent="0" lvl="0" marL="0" rtl="0" algn="l">
              <a:spcBef>
                <a:spcPts val="0"/>
              </a:spcBef>
              <a:spcAft>
                <a:spcPts val="0"/>
              </a:spcAft>
              <a:buNone/>
            </a:pPr>
            <a:r>
              <a:rPr lang="en"/>
              <a:t>So, How can we solve this?</a:t>
            </a:r>
            <a:endParaRPr/>
          </a:p>
        </p:txBody>
      </p:sp>
      <p:sp>
        <p:nvSpPr>
          <p:cNvPr id="783" name="Google Shape;783;g2e94774861f_1_1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e94774861f_1_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g2e94774861f_1_4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Mention advatages and disadvantages</a:t>
            </a:r>
            <a:endParaRPr/>
          </a:p>
        </p:txBody>
      </p:sp>
      <p:sp>
        <p:nvSpPr>
          <p:cNvPr id="796" name="Google Shape;796;g2e94774861f_1_4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e94774861f_1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2e94774861f_1_4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Protocol approach where multiple sgx ,, </a:t>
            </a:r>
            <a:endParaRPr/>
          </a:p>
          <a:p>
            <a:pPr indent="0" lvl="0" marL="0" rtl="0" algn="l">
              <a:spcBef>
                <a:spcPts val="0"/>
              </a:spcBef>
              <a:spcAft>
                <a:spcPts val="0"/>
              </a:spcAft>
              <a:buNone/>
            </a:pPr>
            <a:r>
              <a:rPr lang="en"/>
              <a:t>And there are </a:t>
            </a:r>
            <a:endParaRPr/>
          </a:p>
          <a:p>
            <a:pPr indent="0" lvl="0" marL="0" rtl="0" algn="l">
              <a:spcBef>
                <a:spcPts val="0"/>
              </a:spcBef>
              <a:spcAft>
                <a:spcPts val="0"/>
              </a:spcAft>
              <a:buNone/>
            </a:pPr>
            <a:r>
              <a:rPr lang="en"/>
              <a:t>Is not necessary trivial for FPC because we might not able to communicate between peers.</a:t>
            </a:r>
            <a:endParaRPr/>
          </a:p>
          <a:p>
            <a:pPr indent="0" lvl="0" marL="0" rtl="0" algn="l">
              <a:spcBef>
                <a:spcPts val="0"/>
              </a:spcBef>
              <a:spcAft>
                <a:spcPts val="0"/>
              </a:spcAft>
              <a:buNone/>
            </a:pPr>
            <a:r>
              <a:rPr lang="en"/>
              <a:t>Mention advantages and disadvantages</a:t>
            </a:r>
            <a:endParaRPr/>
          </a:p>
        </p:txBody>
      </p:sp>
      <p:sp>
        <p:nvSpPr>
          <p:cNvPr id="810" name="Google Shape;810;g2e94774861f_1_4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e94774861f_1_46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g2e94774861f_1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aa722577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eaa722577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my research, I am more focus on the privacy protection scenario in Hyperledger Fabric and Fabric Private Chaincode.</a:t>
            </a:r>
            <a:endParaRPr/>
          </a:p>
          <a:p>
            <a:pPr indent="0" lvl="0" marL="0" rtl="0" algn="l">
              <a:spcBef>
                <a:spcPts val="0"/>
              </a:spcBef>
              <a:spcAft>
                <a:spcPts val="0"/>
              </a:spcAft>
              <a:buNone/>
            </a:pPr>
            <a:r>
              <a:rPr lang="en"/>
              <a:t>Hyperledger Fabric is blockchain framework maintained mainly by IBM that allows for private permissioned blockchain</a:t>
            </a:r>
            <a:endParaRPr/>
          </a:p>
          <a:p>
            <a:pPr indent="0" lvl="0" marL="0" rtl="0" algn="l">
              <a:spcBef>
                <a:spcPts val="0"/>
              </a:spcBef>
              <a:spcAft>
                <a:spcPts val="0"/>
              </a:spcAft>
              <a:buNone/>
            </a:pPr>
            <a:r>
              <a:rPr lang="en"/>
              <a:t>Where Fabric Private Chaincode (FPC) is an extenstion that enable of execution of smart contracts in a secure enclave provided by TEEs, such as intel SGX</a:t>
            </a:r>
            <a:endParaRPr/>
          </a:p>
          <a:p>
            <a:pPr indent="0" lvl="0" marL="0" rtl="0" algn="l">
              <a:spcBef>
                <a:spcPts val="0"/>
              </a:spcBef>
              <a:spcAft>
                <a:spcPts val="0"/>
              </a:spcAft>
              <a:buNone/>
            </a:pPr>
            <a:r>
              <a:rPr lang="en"/>
              <a:t>Data are encrypted in memory and in the worldstate of the Peer.</a:t>
            </a:r>
            <a:endParaRPr/>
          </a:p>
        </p:txBody>
      </p:sp>
      <p:sp>
        <p:nvSpPr>
          <p:cNvPr id="238" name="Google Shape;238;g2eaa722577d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e94774861f_1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g2e94774861f_1_4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marR="0" rtl="0" algn="l">
              <a:lnSpc>
                <a:spcPct val="100000"/>
              </a:lnSpc>
              <a:spcBef>
                <a:spcPts val="0"/>
              </a:spcBef>
              <a:spcAft>
                <a:spcPts val="0"/>
              </a:spcAft>
              <a:buClr>
                <a:srgbClr val="374151"/>
              </a:buClr>
              <a:buSzPts val="1200"/>
              <a:buFont typeface="Calibri"/>
              <a:buAutoNum type="arabicPeriod"/>
            </a:pPr>
            <a:r>
              <a:rPr lang="en">
                <a:solidFill>
                  <a:srgbClr val="374151"/>
                </a:solidFill>
                <a:latin typeface="Arial"/>
                <a:ea typeface="Arial"/>
                <a:cs typeface="Arial"/>
                <a:sym typeface="Arial"/>
              </a:rPr>
              <a:t>Integrity Verification: A Merkle tree allows for efficient and secure verification of data integrity. By computing and comparing hash values, it ensures that data stored in the tree has not been tampered with or modified.</a:t>
            </a:r>
            <a:endParaRPr b="0" i="0" u="none" strike="noStrike">
              <a:solidFill>
                <a:srgbClr val="374151"/>
              </a:solidFill>
              <a:latin typeface="Arial"/>
              <a:ea typeface="Arial"/>
              <a:cs typeface="Arial"/>
              <a:sym typeface="Arial"/>
            </a:endParaRPr>
          </a:p>
          <a:p>
            <a:pPr indent="-76200" lvl="0" marL="0" rtl="0" algn="l">
              <a:spcBef>
                <a:spcPts val="0"/>
              </a:spcBef>
              <a:spcAft>
                <a:spcPts val="0"/>
              </a:spcAft>
              <a:buClr>
                <a:srgbClr val="374151"/>
              </a:buClr>
              <a:buSzPts val="1200"/>
              <a:buFont typeface="Calibri"/>
              <a:buAutoNum type="arabicPeriod"/>
            </a:pPr>
            <a:r>
              <a:rPr lang="en">
                <a:solidFill>
                  <a:srgbClr val="374151"/>
                </a:solidFill>
                <a:latin typeface="Arial"/>
                <a:ea typeface="Arial"/>
                <a:cs typeface="Arial"/>
                <a:sym typeface="Arial"/>
              </a:rPr>
              <a:t>Incremental Updates: Merkle trees support incremental updates, allowing for efficient updates or additions to the dataset. </a:t>
            </a:r>
            <a:endParaRPr b="0" i="0" u="none" strike="noStrike">
              <a:solidFill>
                <a:srgbClr val="374151"/>
              </a:solidFill>
              <a:latin typeface="Arial"/>
              <a:ea typeface="Arial"/>
              <a:cs typeface="Arial"/>
              <a:sym typeface="Arial"/>
            </a:endParaRPr>
          </a:p>
          <a:p>
            <a:pPr indent="-76200" lvl="0" marL="0" rtl="0" algn="l">
              <a:spcBef>
                <a:spcPts val="0"/>
              </a:spcBef>
              <a:spcAft>
                <a:spcPts val="0"/>
              </a:spcAft>
              <a:buClr>
                <a:srgbClr val="374151"/>
              </a:buClr>
              <a:buSzPts val="1200"/>
              <a:buFont typeface="Calibri"/>
              <a:buAutoNum type="arabicPeriod"/>
            </a:pPr>
            <a:r>
              <a:rPr lang="en">
                <a:solidFill>
                  <a:srgbClr val="374151"/>
                </a:solidFill>
                <a:latin typeface="Arial"/>
                <a:ea typeface="Arial"/>
                <a:cs typeface="Arial"/>
                <a:sym typeface="Arial"/>
              </a:rPr>
              <a:t>Scalability: Merkle trees can handle large datasets efficiently.</a:t>
            </a:r>
            <a:endParaRPr b="0" i="0" u="none" strike="noStrike">
              <a:solidFill>
                <a:srgbClr val="374151"/>
              </a:solidFill>
              <a:latin typeface="Arial"/>
              <a:ea typeface="Arial"/>
              <a:cs typeface="Arial"/>
              <a:sym typeface="Arial"/>
            </a:endParaRPr>
          </a:p>
          <a:p>
            <a:pPr indent="-76200" lvl="0" marL="0" rtl="0" algn="l">
              <a:spcBef>
                <a:spcPts val="0"/>
              </a:spcBef>
              <a:spcAft>
                <a:spcPts val="0"/>
              </a:spcAft>
              <a:buClr>
                <a:srgbClr val="374151"/>
              </a:buClr>
              <a:buSzPts val="1200"/>
              <a:buFont typeface="Calibri"/>
              <a:buAutoNum type="arabicPeriod"/>
            </a:pPr>
            <a:r>
              <a:rPr lang="en">
                <a:solidFill>
                  <a:srgbClr val="374151"/>
                </a:solidFill>
                <a:latin typeface="Arial"/>
                <a:ea typeface="Arial"/>
                <a:cs typeface="Arial"/>
                <a:sym typeface="Arial"/>
              </a:rPr>
              <a:t>Proofs of Membership: Merkle trees enable the creation of proofs of membership. These proofs allow anyone to verify that a specific data element is part of the tree without revealing the entire dataset.</a:t>
            </a:r>
            <a:endParaRPr b="0" i="0" u="none" strike="noStrike">
              <a:solidFill>
                <a:srgbClr val="374151"/>
              </a:solidFill>
              <a:latin typeface="Arial"/>
              <a:ea typeface="Arial"/>
              <a:cs typeface="Arial"/>
              <a:sym typeface="Arial"/>
            </a:endParaRPr>
          </a:p>
        </p:txBody>
      </p:sp>
      <p:sp>
        <p:nvSpPr>
          <p:cNvPr id="837" name="Google Shape;837;g2e94774861f_1_4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e962e2fb33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g2e962e2fb33_0_1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850" name="Google Shape;850;g2e962e2fb33_0_1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e94774861f_1_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g2e94774861f_1_6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u="none" strike="noStrike">
              <a:solidFill>
                <a:srgbClr val="374151"/>
              </a:solidFill>
              <a:latin typeface="Arial"/>
              <a:ea typeface="Arial"/>
              <a:cs typeface="Arial"/>
              <a:sym typeface="Arial"/>
            </a:endParaRPr>
          </a:p>
        </p:txBody>
      </p:sp>
      <p:sp>
        <p:nvSpPr>
          <p:cNvPr id="865" name="Google Shape;865;g2e94774861f_1_6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94774861f_1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e94774861f_1_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So back to our previous question, since all the data has been encrypted, does it solved the problem? </a:t>
            </a:r>
            <a:endParaRPr/>
          </a:p>
          <a:p>
            <a:pPr indent="0" lvl="0" marL="0" rtl="0" algn="l">
              <a:spcBef>
                <a:spcPts val="0"/>
              </a:spcBef>
              <a:spcAft>
                <a:spcPts val="0"/>
              </a:spcAft>
              <a:buNone/>
            </a:pPr>
            <a:r>
              <a:rPr lang="en"/>
              <a:t>The answer is obvious, of course no, otherwise I wouldn’t here to research on this topic.</a:t>
            </a:r>
            <a:endParaRPr/>
          </a:p>
          <a:p>
            <a:pPr indent="0" lvl="0" marL="0" marR="0" rtl="0" algn="l">
              <a:lnSpc>
                <a:spcPct val="100000"/>
              </a:lnSpc>
              <a:spcBef>
                <a:spcPts val="0"/>
              </a:spcBef>
              <a:spcAft>
                <a:spcPts val="0"/>
              </a:spcAft>
              <a:buClr>
                <a:srgbClr val="1D1C1D"/>
              </a:buClr>
              <a:buSzPts val="1200"/>
              <a:buFont typeface="Lato"/>
              <a:buNone/>
            </a:pPr>
            <a:r>
              <a:rPr b="0" i="0" lang="en">
                <a:solidFill>
                  <a:srgbClr val="1D1C1D"/>
                </a:solidFill>
                <a:latin typeface="Lato"/>
                <a:ea typeface="Lato"/>
                <a:cs typeface="Lato"/>
                <a:sym typeface="Lato"/>
              </a:rPr>
              <a:t>As acknowledged in the original FPC paper, th</a:t>
            </a:r>
            <a:r>
              <a:rPr lang="en">
                <a:solidFill>
                  <a:srgbClr val="1D1C1D"/>
                </a:solidFill>
                <a:latin typeface="Lato"/>
                <a:ea typeface="Lato"/>
                <a:cs typeface="Lato"/>
                <a:sym typeface="Lato"/>
              </a:rPr>
              <a:t>ere is a problem, which is rollback attack</a:t>
            </a:r>
            <a:endParaRPr/>
          </a:p>
        </p:txBody>
      </p:sp>
      <p:sp>
        <p:nvSpPr>
          <p:cNvPr id="252" name="Google Shape;252;g2e94774861f_1_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94774861f_1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e94774861f_1_2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Although the data is encrypted, </a:t>
            </a:r>
            <a:endParaRPr/>
          </a:p>
          <a:p>
            <a:pPr indent="0" lvl="0" marL="0" rtl="0" algn="l">
              <a:spcBef>
                <a:spcPts val="0"/>
              </a:spcBef>
              <a:spcAft>
                <a:spcPts val="0"/>
              </a:spcAft>
              <a:buNone/>
            </a:pPr>
            <a:r>
              <a:rPr lang="en"/>
              <a:t>Whenever the enclave is calling get state to get the </a:t>
            </a:r>
            <a:r>
              <a:rPr lang="en"/>
              <a:t>information</a:t>
            </a:r>
            <a:r>
              <a:rPr lang="en"/>
              <a:t> from the worldstate,</a:t>
            </a:r>
            <a:endParaRPr/>
          </a:p>
          <a:p>
            <a:pPr indent="0" lvl="0" marL="0" rtl="0" algn="l">
              <a:spcBef>
                <a:spcPts val="0"/>
              </a:spcBef>
              <a:spcAft>
                <a:spcPts val="0"/>
              </a:spcAft>
              <a:buNone/>
            </a:pPr>
            <a:r>
              <a:rPr lang="en"/>
              <a:t>malicious peer can give back the old version the encrypted data and there is current no way that enclave can know the difference.</a:t>
            </a:r>
            <a:endParaRPr/>
          </a:p>
          <a:p>
            <a:pPr indent="0" lvl="0" marL="0" rtl="0" algn="l">
              <a:spcBef>
                <a:spcPts val="0"/>
              </a:spcBef>
              <a:spcAft>
                <a:spcPts val="0"/>
              </a:spcAft>
              <a:buNone/>
            </a:pPr>
            <a:r>
              <a:rPr lang="en"/>
              <a:t>By using this method, it might potentially break the confidentiality of the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 mins.</a:t>
            </a:r>
            <a:endParaRPr/>
          </a:p>
        </p:txBody>
      </p:sp>
      <p:sp>
        <p:nvSpPr>
          <p:cNvPr id="262" name="Google Shape;262;g2e94774861f_1_2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94774861f_1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2e94774861f_1_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Based on all this, My contribution are as follows:</a:t>
            </a:r>
            <a:endParaRPr/>
          </a:p>
          <a:p>
            <a:pPr indent="0" lvl="0" marL="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Feasibility Analysis: Demonstrate rollback attacks on FPC applications, Study existing approaches &amp; evaluate feasibility in the context of FPC.</a:t>
            </a:r>
            <a:endParaRPr>
              <a:solidFill>
                <a:srgbClr val="3F3F3F"/>
              </a:solidFill>
              <a:latin typeface="Trebuchet MS"/>
              <a:ea typeface="Trebuchet MS"/>
              <a:cs typeface="Trebuchet MS"/>
              <a:sym typeface="Trebuchet MS"/>
            </a:endParaRPr>
          </a:p>
          <a:p>
            <a:pPr indent="0" lvl="0" marL="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Solution Prototyping and Implementation: Single Key-Value Storage (SKVS), Trusted Ledger Enclave (TLE), Merkle Tree Approach (MTA).</a:t>
            </a:r>
            <a:endParaRPr>
              <a:solidFill>
                <a:srgbClr val="3F3F3F"/>
              </a:solidFill>
              <a:latin typeface="Trebuchet MS"/>
              <a:ea typeface="Trebuchet MS"/>
              <a:cs typeface="Trebuchet MS"/>
              <a:sym typeface="Trebuchet MS"/>
            </a:endParaRPr>
          </a:p>
          <a:p>
            <a:pPr indent="0" lvl="0" marL="0" rtl="0" algn="l">
              <a:lnSpc>
                <a:spcPct val="90000"/>
              </a:lnSpc>
              <a:spcBef>
                <a:spcPts val="800"/>
              </a:spcBef>
              <a:spcAft>
                <a:spcPts val="0"/>
              </a:spcAft>
              <a:buNone/>
            </a:pPr>
            <a:r>
              <a:rPr lang="en">
                <a:solidFill>
                  <a:srgbClr val="374151"/>
                </a:solidFill>
                <a:latin typeface="Trebuchet MS"/>
                <a:ea typeface="Trebuchet MS"/>
                <a:cs typeface="Trebuchet MS"/>
                <a:sym typeface="Trebuchet MS"/>
              </a:rPr>
              <a:t>Experimental Evaluation: Evaluate Security, Trusting Computing Base, </a:t>
            </a:r>
            <a:r>
              <a:rPr lang="en">
                <a:solidFill>
                  <a:srgbClr val="3F3F3F"/>
                </a:solidFill>
                <a:latin typeface="Trebuchet MS"/>
                <a:ea typeface="Trebuchet MS"/>
                <a:cs typeface="Trebuchet MS"/>
                <a:sym typeface="Trebuchet MS"/>
              </a:rPr>
              <a:t>Performance</a:t>
            </a:r>
            <a:endParaRPr/>
          </a:p>
        </p:txBody>
      </p:sp>
      <p:sp>
        <p:nvSpPr>
          <p:cNvPr id="274" name="Google Shape;274;g2e94774861f_1_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94774861f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2e94774861f_1_3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order to demonstrate rollback attack, we design an application, called Secret Keeper which is a smart contract, </a:t>
            </a:r>
            <a:endParaRPr/>
          </a:p>
          <a:p>
            <a:pPr indent="0" lvl="0" marL="0" rtl="0" algn="l">
              <a:spcBef>
                <a:spcPts val="0"/>
              </a:spcBef>
              <a:spcAft>
                <a:spcPts val="0"/>
              </a:spcAft>
              <a:buNone/>
            </a:pPr>
            <a:r>
              <a:rPr lang="en"/>
              <a:t>that ack as a </a:t>
            </a:r>
            <a:r>
              <a:rPr lang="en"/>
              <a:t>vault</a:t>
            </a:r>
            <a:r>
              <a:rPr lang="en"/>
              <a:t> that store secret in it and also maintain an authorization list that allows to view or modify the secret.</a:t>
            </a:r>
            <a:endParaRPr/>
          </a:p>
          <a:p>
            <a:pPr indent="0" lvl="0" marL="0" rtl="0" algn="l">
              <a:spcBef>
                <a:spcPts val="0"/>
              </a:spcBef>
              <a:spcAft>
                <a:spcPts val="0"/>
              </a:spcAft>
              <a:buNone/>
            </a:pPr>
            <a:r>
              <a:rPr lang="en"/>
              <a:t>User in the authorization list can either add new user, or modify and view the secret.</a:t>
            </a:r>
            <a:endParaRPr/>
          </a:p>
          <a:p>
            <a:pPr indent="0" lvl="0" marL="0" rtl="0" algn="l">
              <a:spcBef>
                <a:spcPts val="0"/>
              </a:spcBef>
              <a:spcAft>
                <a:spcPts val="0"/>
              </a:spcAft>
              <a:buNone/>
            </a:pPr>
            <a:r>
              <a:rPr lang="en"/>
              <a:t>The worldstate is initiate with alice in the authlist and secret is null.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67" name="Shape 67"/>
        <p:cNvGrpSpPr/>
        <p:nvPr/>
      </p:nvGrpSpPr>
      <p:grpSpPr>
        <a:xfrm>
          <a:off x="0" y="0"/>
          <a:ext cx="0" cy="0"/>
          <a:chOff x="0" y="0"/>
          <a:chExt cx="0" cy="0"/>
        </a:xfrm>
      </p:grpSpPr>
      <p:pic>
        <p:nvPicPr>
          <p:cNvPr descr="cover-wallerpaper" id="68" name="Google Shape;68;p14"/>
          <p:cNvPicPr preferRelativeResize="0"/>
          <p:nvPr/>
        </p:nvPicPr>
        <p:blipFill rotWithShape="1">
          <a:blip r:embed="rId2">
            <a:alphaModFix/>
          </a:blip>
          <a:srcRect b="0" l="0" r="0" t="0"/>
          <a:stretch/>
        </p:blipFill>
        <p:spPr>
          <a:xfrm>
            <a:off x="0" y="-42863"/>
            <a:ext cx="9144000" cy="4249738"/>
          </a:xfrm>
          <a:prstGeom prst="rect">
            <a:avLst/>
          </a:prstGeom>
          <a:noFill/>
          <a:ln>
            <a:noFill/>
          </a:ln>
        </p:spPr>
      </p:pic>
      <p:pic>
        <p:nvPicPr>
          <p:cNvPr descr="blue-tri-color-logo" id="69" name="Google Shape;69;p14"/>
          <p:cNvPicPr preferRelativeResize="0"/>
          <p:nvPr/>
        </p:nvPicPr>
        <p:blipFill rotWithShape="1">
          <a:blip r:embed="rId3">
            <a:alphaModFix/>
          </a:blip>
          <a:srcRect b="0" l="0" r="0" t="0"/>
          <a:stretch/>
        </p:blipFill>
        <p:spPr>
          <a:xfrm>
            <a:off x="8412164" y="4765675"/>
            <a:ext cx="469900" cy="190500"/>
          </a:xfrm>
          <a:prstGeom prst="rect">
            <a:avLst/>
          </a:prstGeom>
          <a:noFill/>
          <a:ln>
            <a:noFill/>
          </a:ln>
        </p:spPr>
      </p:pic>
      <p:sp>
        <p:nvSpPr>
          <p:cNvPr id="70" name="Google Shape;70;p14"/>
          <p:cNvSpPr txBox="1"/>
          <p:nvPr>
            <p:ph idx="1" type="body"/>
          </p:nvPr>
        </p:nvSpPr>
        <p:spPr>
          <a:xfrm>
            <a:off x="365760" y="2777490"/>
            <a:ext cx="8531352" cy="253746"/>
          </a:xfrm>
          <a:prstGeom prst="rect">
            <a:avLst/>
          </a:prstGeom>
          <a:noFill/>
          <a:ln>
            <a:noFill/>
          </a:ln>
        </p:spPr>
        <p:txBody>
          <a:bodyPr anchorCtr="0" anchor="b" bIns="34275" lIns="68575" spcFirstLastPara="1" rIns="68575" wrap="square" tIns="34275">
            <a:normAutofit/>
          </a:bodyPr>
          <a:lstStyle>
            <a:lvl1pPr indent="-228600" lvl="0" marL="457200" algn="l">
              <a:spcBef>
                <a:spcPts val="1300"/>
              </a:spcBef>
              <a:spcAft>
                <a:spcPts val="0"/>
              </a:spcAft>
              <a:buSzPts val="1800"/>
              <a:buNone/>
              <a:defRPr sz="2200">
                <a:solidFill>
                  <a:schemeClr val="dk2"/>
                </a:solidFill>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28600" lvl="4" marL="2286000" algn="l">
              <a:spcBef>
                <a:spcPts val="800"/>
              </a:spcBef>
              <a:spcAft>
                <a:spcPts val="0"/>
              </a:spcAft>
              <a:buSzPts val="700"/>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1" name="Google Shape;71;p14"/>
          <p:cNvSpPr txBox="1"/>
          <p:nvPr>
            <p:ph idx="2" type="body"/>
          </p:nvPr>
        </p:nvSpPr>
        <p:spPr>
          <a:xfrm>
            <a:off x="365760" y="3840480"/>
            <a:ext cx="8531352" cy="365760"/>
          </a:xfrm>
          <a:prstGeom prst="rect">
            <a:avLst/>
          </a:prstGeom>
          <a:noFill/>
          <a:ln>
            <a:noFill/>
          </a:ln>
        </p:spPr>
        <p:txBody>
          <a:bodyPr anchorCtr="0" anchor="t" bIns="34275" lIns="68575" spcFirstLastPara="1" rIns="68575" wrap="square" tIns="34275">
            <a:normAutofit/>
          </a:bodyPr>
          <a:lstStyle>
            <a:lvl1pPr indent="-228600" lvl="0" marL="457200" algn="l">
              <a:spcBef>
                <a:spcPts val="0"/>
              </a:spcBef>
              <a:spcAft>
                <a:spcPts val="0"/>
              </a:spcAft>
              <a:buSzPts val="1000"/>
              <a:buNone/>
              <a:defRPr sz="1200"/>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2" name="Google Shape;72;p14"/>
          <p:cNvSpPr txBox="1"/>
          <p:nvPr>
            <p:ph type="title"/>
          </p:nvPr>
        </p:nvSpPr>
        <p:spPr>
          <a:xfrm>
            <a:off x="338328" y="2130552"/>
            <a:ext cx="8558784" cy="63093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00B0DA"/>
              </a:buClr>
              <a:buSzPts val="4800"/>
              <a:buFont typeface="Trebuchet MS"/>
              <a:buNone/>
              <a:defRPr sz="4800">
                <a:solidFill>
                  <a:srgbClr val="00B0D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5"/>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5"/>
          <p:cNvSpPr txBox="1"/>
          <p:nvPr>
            <p:ph idx="1" type="body"/>
          </p:nvPr>
        </p:nvSpPr>
        <p:spPr>
          <a:xfrm>
            <a:off x="508000" y="1620442"/>
            <a:ext cx="6447501" cy="291058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6" name="Google Shape;76;p15"/>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5"/>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5"/>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9" name="Shape 79"/>
        <p:cNvGrpSpPr/>
        <p:nvPr/>
      </p:nvGrpSpPr>
      <p:grpSpPr>
        <a:xfrm>
          <a:off x="0" y="0"/>
          <a:ext cx="0" cy="0"/>
          <a:chOff x="0" y="0"/>
          <a:chExt cx="0" cy="0"/>
        </a:xfrm>
      </p:grpSpPr>
      <p:grpSp>
        <p:nvGrpSpPr>
          <p:cNvPr id="80" name="Google Shape;80;p16"/>
          <p:cNvGrpSpPr/>
          <p:nvPr/>
        </p:nvGrpSpPr>
        <p:grpSpPr>
          <a:xfrm>
            <a:off x="0" y="-6350"/>
            <a:ext cx="9144000" cy="5149850"/>
            <a:chOff x="0" y="-8467"/>
            <a:chExt cx="12192000" cy="6866467"/>
          </a:xfrm>
        </p:grpSpPr>
        <p:sp>
          <p:nvSpPr>
            <p:cNvPr id="81" name="Google Shape;81;p16"/>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82" name="Google Shape;82;p16"/>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83" name="Google Shape;83;p16"/>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84" name="Google Shape;84;p1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85" name="Google Shape;85;p1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86" name="Google Shape;86;p16"/>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 name="Google Shape;87;p1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88" name="Google Shape;88;p1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89" name="Google Shape;89;p1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90" name="Google Shape;90;p16"/>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91" name="Google Shape;91;p16"/>
          <p:cNvSpPr txBox="1"/>
          <p:nvPr>
            <p:ph type="ctrTitle"/>
          </p:nvPr>
        </p:nvSpPr>
        <p:spPr>
          <a:xfrm>
            <a:off x="1130300" y="1803400"/>
            <a:ext cx="5825202" cy="1234727"/>
          </a:xfrm>
          <a:prstGeom prst="rect">
            <a:avLst/>
          </a:prstGeom>
          <a:noFill/>
          <a:ln>
            <a:noFill/>
          </a:ln>
        </p:spPr>
        <p:txBody>
          <a:bodyPr anchorCtr="0" anchor="b" bIns="34275" lIns="68575" spcFirstLastPara="1" rIns="68575" wrap="square" tIns="34275">
            <a:noAutofit/>
          </a:bodyPr>
          <a:lstStyle>
            <a:lvl1pPr lvl="0" algn="r">
              <a:spcBef>
                <a:spcPts val="0"/>
              </a:spcBef>
              <a:spcAft>
                <a:spcPts val="0"/>
              </a:spcAft>
              <a:buClr>
                <a:schemeClr val="accent1"/>
              </a:buClr>
              <a:buSzPts val="4100"/>
              <a:buFont typeface="Trebuchet MS"/>
              <a:buNone/>
              <a:defRPr sz="41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6"/>
          <p:cNvSpPr txBox="1"/>
          <p:nvPr>
            <p:ph idx="1" type="subTitle"/>
          </p:nvPr>
        </p:nvSpPr>
        <p:spPr>
          <a:xfrm>
            <a:off x="1130300" y="3038125"/>
            <a:ext cx="5825202" cy="822674"/>
          </a:xfrm>
          <a:prstGeom prst="rect">
            <a:avLst/>
          </a:prstGeom>
          <a:noFill/>
          <a:ln>
            <a:noFill/>
          </a:ln>
        </p:spPr>
        <p:txBody>
          <a:bodyPr anchorCtr="0" anchor="t" bIns="34275" lIns="68575" spcFirstLastPara="1" rIns="68575" wrap="square" tIns="34275">
            <a:normAutofit/>
          </a:bodyPr>
          <a:lstStyle>
            <a:lvl1pPr lvl="0" algn="r">
              <a:spcBef>
                <a:spcPts val="800"/>
              </a:spcBef>
              <a:spcAft>
                <a:spcPts val="0"/>
              </a:spcAft>
              <a:buSzPts val="1100"/>
              <a:buNone/>
              <a:defRPr>
                <a:solidFill>
                  <a:srgbClr val="7F7F7F"/>
                </a:solidFill>
              </a:defRPr>
            </a:lvl1pPr>
            <a:lvl2pPr lvl="1" algn="ctr">
              <a:spcBef>
                <a:spcPts val="800"/>
              </a:spcBef>
              <a:spcAft>
                <a:spcPts val="0"/>
              </a:spcAft>
              <a:buSzPts val="1000"/>
              <a:buNone/>
              <a:defRPr>
                <a:solidFill>
                  <a:srgbClr val="888888"/>
                </a:solidFill>
              </a:defRPr>
            </a:lvl2pPr>
            <a:lvl3pPr lvl="2" algn="ctr">
              <a:spcBef>
                <a:spcPts val="800"/>
              </a:spcBef>
              <a:spcAft>
                <a:spcPts val="0"/>
              </a:spcAft>
              <a:buSzPts val="800"/>
              <a:buNone/>
              <a:defRPr>
                <a:solidFill>
                  <a:srgbClr val="888888"/>
                </a:solidFill>
              </a:defRPr>
            </a:lvl3pPr>
            <a:lvl4pPr lvl="3" algn="ctr">
              <a:spcBef>
                <a:spcPts val="800"/>
              </a:spcBef>
              <a:spcAft>
                <a:spcPts val="0"/>
              </a:spcAft>
              <a:buSzPts val="700"/>
              <a:buNone/>
              <a:defRPr>
                <a:solidFill>
                  <a:srgbClr val="888888"/>
                </a:solidFill>
              </a:defRPr>
            </a:lvl4pPr>
            <a:lvl5pPr lvl="4" algn="ctr">
              <a:spcBef>
                <a:spcPts val="800"/>
              </a:spcBef>
              <a:spcAft>
                <a:spcPts val="0"/>
              </a:spcAft>
              <a:buSzPts val="700"/>
              <a:buNone/>
              <a:defRPr>
                <a:solidFill>
                  <a:srgbClr val="888888"/>
                </a:solidFill>
              </a:defRPr>
            </a:lvl5pPr>
            <a:lvl6pPr lvl="5" algn="ctr">
              <a:spcBef>
                <a:spcPts val="800"/>
              </a:spcBef>
              <a:spcAft>
                <a:spcPts val="0"/>
              </a:spcAft>
              <a:buSzPts val="700"/>
              <a:buNone/>
              <a:defRPr>
                <a:solidFill>
                  <a:srgbClr val="888888"/>
                </a:solidFill>
              </a:defRPr>
            </a:lvl6pPr>
            <a:lvl7pPr lvl="6" algn="ctr">
              <a:spcBef>
                <a:spcPts val="800"/>
              </a:spcBef>
              <a:spcAft>
                <a:spcPts val="0"/>
              </a:spcAft>
              <a:buSzPts val="700"/>
              <a:buNone/>
              <a:defRPr>
                <a:solidFill>
                  <a:srgbClr val="888888"/>
                </a:solidFill>
              </a:defRPr>
            </a:lvl7pPr>
            <a:lvl8pPr lvl="7" algn="ctr">
              <a:spcBef>
                <a:spcPts val="800"/>
              </a:spcBef>
              <a:spcAft>
                <a:spcPts val="0"/>
              </a:spcAft>
              <a:buSzPts val="700"/>
              <a:buNone/>
              <a:defRPr>
                <a:solidFill>
                  <a:srgbClr val="888888"/>
                </a:solidFill>
              </a:defRPr>
            </a:lvl8pPr>
            <a:lvl9pPr lvl="8" algn="ctr">
              <a:spcBef>
                <a:spcPts val="800"/>
              </a:spcBef>
              <a:spcAft>
                <a:spcPts val="0"/>
              </a:spcAft>
              <a:buSzPts val="700"/>
              <a:buNone/>
              <a:defRPr>
                <a:solidFill>
                  <a:srgbClr val="888888"/>
                </a:solidFill>
              </a:defRPr>
            </a:lvl9pPr>
          </a:lstStyle>
          <a:p/>
        </p:txBody>
      </p:sp>
      <p:sp>
        <p:nvSpPr>
          <p:cNvPr id="93" name="Google Shape;93;p16"/>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6"/>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6"/>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p17"/>
          <p:cNvSpPr txBox="1"/>
          <p:nvPr>
            <p:ph type="title"/>
          </p:nvPr>
        </p:nvSpPr>
        <p:spPr>
          <a:xfrm>
            <a:off x="508001" y="2025650"/>
            <a:ext cx="6447501" cy="136993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3000"/>
              <a:buFont typeface="Trebuchet MS"/>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7"/>
          <p:cNvSpPr txBox="1"/>
          <p:nvPr>
            <p:ph idx="1" type="body"/>
          </p:nvPr>
        </p:nvSpPr>
        <p:spPr>
          <a:xfrm>
            <a:off x="508001" y="3395586"/>
            <a:ext cx="6447501"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a:solidFill>
                  <a:srgbClr val="7F7F7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99" name="Google Shape;99;p17"/>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7"/>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18"/>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8"/>
          <p:cNvSpPr txBox="1"/>
          <p:nvPr>
            <p:ph idx="1" type="body"/>
          </p:nvPr>
        </p:nvSpPr>
        <p:spPr>
          <a:xfrm>
            <a:off x="508001" y="1620442"/>
            <a:ext cx="3138026" cy="2910579"/>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05" name="Google Shape;105;p18"/>
          <p:cNvSpPr txBox="1"/>
          <p:nvPr>
            <p:ph idx="2" type="body"/>
          </p:nvPr>
        </p:nvSpPr>
        <p:spPr>
          <a:xfrm>
            <a:off x="3817477" y="1620442"/>
            <a:ext cx="3138026" cy="291058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06" name="Google Shape;106;p18"/>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18"/>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1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 name="Shape 109"/>
        <p:cNvGrpSpPr/>
        <p:nvPr/>
      </p:nvGrpSpPr>
      <p:grpSpPr>
        <a:xfrm>
          <a:off x="0" y="0"/>
          <a:ext cx="0" cy="0"/>
          <a:chOff x="0" y="0"/>
          <a:chExt cx="0" cy="0"/>
        </a:xfrm>
      </p:grpSpPr>
      <p:sp>
        <p:nvSpPr>
          <p:cNvPr id="110" name="Google Shape;110;p19"/>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9"/>
          <p:cNvSpPr txBox="1"/>
          <p:nvPr>
            <p:ph idx="1" type="body"/>
          </p:nvPr>
        </p:nvSpPr>
        <p:spPr>
          <a:xfrm>
            <a:off x="506809" y="1620737"/>
            <a:ext cx="3139217"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2" name="Google Shape;112;p19"/>
          <p:cNvSpPr txBox="1"/>
          <p:nvPr>
            <p:ph idx="2" type="body"/>
          </p:nvPr>
        </p:nvSpPr>
        <p:spPr>
          <a:xfrm>
            <a:off x="506809" y="2052934"/>
            <a:ext cx="3139217" cy="2478088"/>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3" name="Google Shape;113;p19"/>
          <p:cNvSpPr txBox="1"/>
          <p:nvPr>
            <p:ph idx="3" type="body"/>
          </p:nvPr>
        </p:nvSpPr>
        <p:spPr>
          <a:xfrm>
            <a:off x="3816287" y="1620737"/>
            <a:ext cx="3139213"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14" name="Google Shape;114;p19"/>
          <p:cNvSpPr txBox="1"/>
          <p:nvPr>
            <p:ph idx="4" type="body"/>
          </p:nvPr>
        </p:nvSpPr>
        <p:spPr>
          <a:xfrm>
            <a:off x="3816288" y="2052934"/>
            <a:ext cx="3139213" cy="2478088"/>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15" name="Google Shape;115;p19"/>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9"/>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20"/>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0"/>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0"/>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0"/>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21"/>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1"/>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1"/>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2"/>
          <p:cNvSpPr txBox="1"/>
          <p:nvPr>
            <p:ph type="title"/>
          </p:nvPr>
        </p:nvSpPr>
        <p:spPr>
          <a:xfrm>
            <a:off x="508001" y="1123953"/>
            <a:ext cx="2890896" cy="9588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2"/>
          <p:cNvSpPr txBox="1"/>
          <p:nvPr>
            <p:ph idx="1" type="body"/>
          </p:nvPr>
        </p:nvSpPr>
        <p:spPr>
          <a:xfrm>
            <a:off x="3570346" y="386193"/>
            <a:ext cx="3385156" cy="4144828"/>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30" name="Google Shape;130;p22"/>
          <p:cNvSpPr txBox="1"/>
          <p:nvPr>
            <p:ph idx="2" type="body"/>
          </p:nvPr>
        </p:nvSpPr>
        <p:spPr>
          <a:xfrm>
            <a:off x="508001" y="2082802"/>
            <a:ext cx="2890896" cy="1938337"/>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800"/>
              <a:buNone/>
              <a:defRPr sz="1100"/>
            </a:lvl2pPr>
            <a:lvl3pPr indent="-228600" lvl="2" marL="1371600" algn="l">
              <a:spcBef>
                <a:spcPts val="800"/>
              </a:spcBef>
              <a:spcAft>
                <a:spcPts val="0"/>
              </a:spcAft>
              <a:buSzPts val="700"/>
              <a:buNone/>
              <a:defRPr sz="900"/>
            </a:lvl3pPr>
            <a:lvl4pPr indent="-228600" lvl="3" marL="1828800" algn="l">
              <a:spcBef>
                <a:spcPts val="800"/>
              </a:spcBef>
              <a:spcAft>
                <a:spcPts val="0"/>
              </a:spcAft>
              <a:buSzPts val="600"/>
              <a:buNone/>
              <a:defRPr sz="800"/>
            </a:lvl4pPr>
            <a:lvl5pPr indent="-228600" lvl="4" marL="2286000" algn="l">
              <a:spcBef>
                <a:spcPts val="800"/>
              </a:spcBef>
              <a:spcAft>
                <a:spcPts val="0"/>
              </a:spcAft>
              <a:buSzPts val="600"/>
              <a:buNone/>
              <a:defRPr sz="800"/>
            </a:lvl5pPr>
            <a:lvl6pPr indent="-228600" lvl="5" marL="2743200" algn="l">
              <a:spcBef>
                <a:spcPts val="800"/>
              </a:spcBef>
              <a:spcAft>
                <a:spcPts val="0"/>
              </a:spcAft>
              <a:buSzPts val="600"/>
              <a:buNone/>
              <a:defRPr sz="800"/>
            </a:lvl6pPr>
            <a:lvl7pPr indent="-228600" lvl="6" marL="3200400" algn="l">
              <a:spcBef>
                <a:spcPts val="800"/>
              </a:spcBef>
              <a:spcAft>
                <a:spcPts val="0"/>
              </a:spcAft>
              <a:buSzPts val="600"/>
              <a:buNone/>
              <a:defRPr sz="800"/>
            </a:lvl7pPr>
            <a:lvl8pPr indent="-228600" lvl="7" marL="3657600" algn="l">
              <a:spcBef>
                <a:spcPts val="800"/>
              </a:spcBef>
              <a:spcAft>
                <a:spcPts val="0"/>
              </a:spcAft>
              <a:buSzPts val="600"/>
              <a:buNone/>
              <a:defRPr sz="800"/>
            </a:lvl8pPr>
            <a:lvl9pPr indent="-228600" lvl="8" marL="4114800" algn="l">
              <a:spcBef>
                <a:spcPts val="800"/>
              </a:spcBef>
              <a:spcAft>
                <a:spcPts val="0"/>
              </a:spcAft>
              <a:buSzPts val="600"/>
              <a:buNone/>
              <a:defRPr sz="800"/>
            </a:lvl9pPr>
          </a:lstStyle>
          <a:p/>
        </p:txBody>
      </p:sp>
      <p:sp>
        <p:nvSpPr>
          <p:cNvPr id="131" name="Google Shape;131;p22"/>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2"/>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2"/>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4" name="Shape 134"/>
        <p:cNvGrpSpPr/>
        <p:nvPr/>
      </p:nvGrpSpPr>
      <p:grpSpPr>
        <a:xfrm>
          <a:off x="0" y="0"/>
          <a:ext cx="0" cy="0"/>
          <a:chOff x="0" y="0"/>
          <a:chExt cx="0" cy="0"/>
        </a:xfrm>
      </p:grpSpPr>
      <p:sp>
        <p:nvSpPr>
          <p:cNvPr id="135" name="Google Shape;135;p23"/>
          <p:cNvSpPr txBox="1"/>
          <p:nvPr>
            <p:ph type="title"/>
          </p:nvPr>
        </p:nvSpPr>
        <p:spPr>
          <a:xfrm>
            <a:off x="508000" y="3600450"/>
            <a:ext cx="6447500"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1800"/>
              <a:buFont typeface="Trebuchet MS"/>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3"/>
          <p:cNvSpPr/>
          <p:nvPr>
            <p:ph idx="2" type="pic"/>
          </p:nvPr>
        </p:nvSpPr>
        <p:spPr>
          <a:xfrm>
            <a:off x="508000" y="457200"/>
            <a:ext cx="6447501" cy="2884288"/>
          </a:xfrm>
          <a:prstGeom prst="rect">
            <a:avLst/>
          </a:prstGeom>
          <a:noFill/>
          <a:ln>
            <a:noFill/>
          </a:ln>
        </p:spPr>
      </p:sp>
      <p:sp>
        <p:nvSpPr>
          <p:cNvPr id="137" name="Google Shape;137;p23"/>
          <p:cNvSpPr txBox="1"/>
          <p:nvPr>
            <p:ph idx="1" type="body"/>
          </p:nvPr>
        </p:nvSpPr>
        <p:spPr>
          <a:xfrm>
            <a:off x="508000" y="4025503"/>
            <a:ext cx="6447500" cy="505518"/>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700"/>
              <a:buNone/>
              <a:defRPr sz="9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38" name="Google Shape;138;p23"/>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3"/>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41" name="Shape 141"/>
        <p:cNvGrpSpPr/>
        <p:nvPr/>
      </p:nvGrpSpPr>
      <p:grpSpPr>
        <a:xfrm>
          <a:off x="0" y="0"/>
          <a:ext cx="0" cy="0"/>
          <a:chOff x="0" y="0"/>
          <a:chExt cx="0" cy="0"/>
        </a:xfrm>
      </p:grpSpPr>
      <p:sp>
        <p:nvSpPr>
          <p:cNvPr id="142" name="Google Shape;142;p24"/>
          <p:cNvSpPr txBox="1"/>
          <p:nvPr>
            <p:ph type="title"/>
          </p:nvPr>
        </p:nvSpPr>
        <p:spPr>
          <a:xfrm>
            <a:off x="508001" y="457200"/>
            <a:ext cx="6447501" cy="2552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4"/>
          <p:cNvSpPr txBox="1"/>
          <p:nvPr>
            <p:ph idx="1" type="body"/>
          </p:nvPr>
        </p:nvSpPr>
        <p:spPr>
          <a:xfrm>
            <a:off x="508001" y="3352800"/>
            <a:ext cx="6447501" cy="1178222"/>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solidFill>
                  <a:srgbClr val="3F3F3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44" name="Google Shape;144;p24"/>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4"/>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4"/>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47" name="Shape 147"/>
        <p:cNvGrpSpPr/>
        <p:nvPr/>
      </p:nvGrpSpPr>
      <p:grpSpPr>
        <a:xfrm>
          <a:off x="0" y="0"/>
          <a:ext cx="0" cy="0"/>
          <a:chOff x="0" y="0"/>
          <a:chExt cx="0" cy="0"/>
        </a:xfrm>
      </p:grpSpPr>
      <p:sp>
        <p:nvSpPr>
          <p:cNvPr id="148" name="Google Shape;148;p25"/>
          <p:cNvSpPr txBox="1"/>
          <p:nvPr>
            <p:ph type="title"/>
          </p:nvPr>
        </p:nvSpPr>
        <p:spPr>
          <a:xfrm>
            <a:off x="698500" y="457200"/>
            <a:ext cx="6070601" cy="226695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5"/>
          <p:cNvSpPr txBox="1"/>
          <p:nvPr>
            <p:ph idx="1" type="body"/>
          </p:nvPr>
        </p:nvSpPr>
        <p:spPr>
          <a:xfrm>
            <a:off x="1024604" y="2724150"/>
            <a:ext cx="5418393" cy="28575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000"/>
              <a:buFont typeface="Trebuchet MS"/>
              <a:buNone/>
              <a:defRPr sz="1200">
                <a:solidFill>
                  <a:srgbClr val="7F7F7F"/>
                </a:solidFill>
              </a:defRPr>
            </a:lvl1pPr>
            <a:lvl2pPr indent="-228600" lvl="1" marL="914400" algn="l">
              <a:spcBef>
                <a:spcPts val="800"/>
              </a:spcBef>
              <a:spcAft>
                <a:spcPts val="0"/>
              </a:spcAft>
              <a:buSzPts val="1000"/>
              <a:buFont typeface="Trebuchet MS"/>
              <a:buNone/>
              <a:defRPr/>
            </a:lvl2pPr>
            <a:lvl3pPr indent="-228600" lvl="2" marL="1371600" algn="l">
              <a:spcBef>
                <a:spcPts val="800"/>
              </a:spcBef>
              <a:spcAft>
                <a:spcPts val="0"/>
              </a:spcAft>
              <a:buSzPts val="800"/>
              <a:buFont typeface="Trebuchet MS"/>
              <a:buNone/>
              <a:defRPr/>
            </a:lvl3pPr>
            <a:lvl4pPr indent="-228600" lvl="3" marL="1828800" algn="l">
              <a:spcBef>
                <a:spcPts val="800"/>
              </a:spcBef>
              <a:spcAft>
                <a:spcPts val="0"/>
              </a:spcAft>
              <a:buSzPts val="700"/>
              <a:buFont typeface="Trebuchet MS"/>
              <a:buNone/>
              <a:defRPr/>
            </a:lvl4pPr>
            <a:lvl5pPr indent="-228600" lvl="4" marL="2286000" algn="l">
              <a:spcBef>
                <a:spcPts val="800"/>
              </a:spcBef>
              <a:spcAft>
                <a:spcPts val="0"/>
              </a:spcAft>
              <a:buSzPts val="700"/>
              <a:buFont typeface="Trebuchet MS"/>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50" name="Google Shape;150;p25"/>
          <p:cNvSpPr txBox="1"/>
          <p:nvPr>
            <p:ph idx="2" type="body"/>
          </p:nvPr>
        </p:nvSpPr>
        <p:spPr>
          <a:xfrm>
            <a:off x="508001" y="3352800"/>
            <a:ext cx="6447501" cy="1178222"/>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solidFill>
                  <a:srgbClr val="3F3F3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51" name="Google Shape;151;p25"/>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5"/>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25"/>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5"/>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9EDFF5"/>
                </a:solidFill>
                <a:latin typeface="Arial"/>
                <a:ea typeface="Arial"/>
                <a:cs typeface="Arial"/>
                <a:sym typeface="Arial"/>
              </a:rPr>
              <a:t>“</a:t>
            </a:r>
            <a:endParaRPr sz="6000">
              <a:solidFill>
                <a:srgbClr val="9EDFF5"/>
              </a:solidFill>
              <a:latin typeface="Arial"/>
              <a:ea typeface="Arial"/>
              <a:cs typeface="Arial"/>
              <a:sym typeface="Arial"/>
            </a:endParaRPr>
          </a:p>
        </p:txBody>
      </p:sp>
      <p:sp>
        <p:nvSpPr>
          <p:cNvPr id="155" name="Google Shape;155;p25"/>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9EDFF5"/>
                </a:solidFill>
                <a:latin typeface="Arial"/>
                <a:ea typeface="Arial"/>
                <a:cs typeface="Arial"/>
                <a:sym typeface="Arial"/>
              </a:rPr>
              <a:t>”</a:t>
            </a:r>
            <a:endParaRPr sz="6000">
              <a:solidFill>
                <a:srgbClr val="9EDFF5"/>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56" name="Shape 156"/>
        <p:cNvGrpSpPr/>
        <p:nvPr/>
      </p:nvGrpSpPr>
      <p:grpSpPr>
        <a:xfrm>
          <a:off x="0" y="0"/>
          <a:ext cx="0" cy="0"/>
          <a:chOff x="0" y="0"/>
          <a:chExt cx="0" cy="0"/>
        </a:xfrm>
      </p:grpSpPr>
      <p:sp>
        <p:nvSpPr>
          <p:cNvPr id="157" name="Google Shape;157;p26"/>
          <p:cNvSpPr txBox="1"/>
          <p:nvPr>
            <p:ph type="title"/>
          </p:nvPr>
        </p:nvSpPr>
        <p:spPr>
          <a:xfrm>
            <a:off x="508001" y="1448991"/>
            <a:ext cx="6447501" cy="1946595"/>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6"/>
          <p:cNvSpPr txBox="1"/>
          <p:nvPr>
            <p:ph idx="1" type="body"/>
          </p:nvPr>
        </p:nvSpPr>
        <p:spPr>
          <a:xfrm>
            <a:off x="508001" y="3395586"/>
            <a:ext cx="6447501" cy="1135436"/>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100"/>
              <a:buNone/>
              <a:defRPr sz="1400">
                <a:solidFill>
                  <a:srgbClr val="3F3F3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59" name="Google Shape;159;p26"/>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26"/>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26"/>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62" name="Shape 162"/>
        <p:cNvGrpSpPr/>
        <p:nvPr/>
      </p:nvGrpSpPr>
      <p:grpSpPr>
        <a:xfrm>
          <a:off x="0" y="0"/>
          <a:ext cx="0" cy="0"/>
          <a:chOff x="0" y="0"/>
          <a:chExt cx="0" cy="0"/>
        </a:xfrm>
      </p:grpSpPr>
      <p:sp>
        <p:nvSpPr>
          <p:cNvPr id="163" name="Google Shape;163;p27"/>
          <p:cNvSpPr txBox="1"/>
          <p:nvPr>
            <p:ph type="title"/>
          </p:nvPr>
        </p:nvSpPr>
        <p:spPr>
          <a:xfrm>
            <a:off x="698500" y="457200"/>
            <a:ext cx="6070601" cy="226695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27"/>
          <p:cNvSpPr txBox="1"/>
          <p:nvPr>
            <p:ph idx="1" type="body"/>
          </p:nvPr>
        </p:nvSpPr>
        <p:spPr>
          <a:xfrm>
            <a:off x="507999" y="3009900"/>
            <a:ext cx="6447502" cy="385686"/>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Font typeface="Trebuchet MS"/>
              <a:buNone/>
              <a:defRPr sz="1800">
                <a:solidFill>
                  <a:srgbClr val="3F3F3F"/>
                </a:solidFill>
              </a:defRPr>
            </a:lvl1pPr>
            <a:lvl2pPr indent="-228600" lvl="1" marL="914400" algn="l">
              <a:spcBef>
                <a:spcPts val="800"/>
              </a:spcBef>
              <a:spcAft>
                <a:spcPts val="0"/>
              </a:spcAft>
              <a:buSzPts val="1000"/>
              <a:buFont typeface="Trebuchet MS"/>
              <a:buNone/>
              <a:defRPr/>
            </a:lvl2pPr>
            <a:lvl3pPr indent="-228600" lvl="2" marL="1371600" algn="l">
              <a:spcBef>
                <a:spcPts val="800"/>
              </a:spcBef>
              <a:spcAft>
                <a:spcPts val="0"/>
              </a:spcAft>
              <a:buSzPts val="800"/>
              <a:buFont typeface="Trebuchet MS"/>
              <a:buNone/>
              <a:defRPr/>
            </a:lvl3pPr>
            <a:lvl4pPr indent="-228600" lvl="3" marL="1828800" algn="l">
              <a:spcBef>
                <a:spcPts val="800"/>
              </a:spcBef>
              <a:spcAft>
                <a:spcPts val="0"/>
              </a:spcAft>
              <a:buSzPts val="700"/>
              <a:buFont typeface="Trebuchet MS"/>
              <a:buNone/>
              <a:defRPr/>
            </a:lvl4pPr>
            <a:lvl5pPr indent="-228600" lvl="4" marL="2286000" algn="l">
              <a:spcBef>
                <a:spcPts val="800"/>
              </a:spcBef>
              <a:spcAft>
                <a:spcPts val="0"/>
              </a:spcAft>
              <a:buSzPts val="700"/>
              <a:buFont typeface="Trebuchet MS"/>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65" name="Google Shape;165;p27"/>
          <p:cNvSpPr txBox="1"/>
          <p:nvPr>
            <p:ph idx="2" type="body"/>
          </p:nvPr>
        </p:nvSpPr>
        <p:spPr>
          <a:xfrm>
            <a:off x="508001" y="3395586"/>
            <a:ext cx="6447501" cy="1135436"/>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100"/>
              <a:buNone/>
              <a:defRPr sz="1400">
                <a:solidFill>
                  <a:srgbClr val="7F7F7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66" name="Google Shape;166;p27"/>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27"/>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2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27"/>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9EDFF5"/>
                </a:solidFill>
                <a:latin typeface="Arial"/>
                <a:ea typeface="Arial"/>
                <a:cs typeface="Arial"/>
                <a:sym typeface="Arial"/>
              </a:rPr>
              <a:t>“</a:t>
            </a:r>
            <a:endParaRPr sz="6000">
              <a:solidFill>
                <a:srgbClr val="9EDFF5"/>
              </a:solidFill>
              <a:latin typeface="Arial"/>
              <a:ea typeface="Arial"/>
              <a:cs typeface="Arial"/>
              <a:sym typeface="Arial"/>
            </a:endParaRPr>
          </a:p>
        </p:txBody>
      </p:sp>
      <p:sp>
        <p:nvSpPr>
          <p:cNvPr id="170" name="Google Shape;170;p27"/>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6000">
                <a:solidFill>
                  <a:srgbClr val="9EDFF5"/>
                </a:solidFill>
                <a:latin typeface="Arial"/>
                <a:ea typeface="Arial"/>
                <a:cs typeface="Arial"/>
                <a:sym typeface="Arial"/>
              </a:rPr>
              <a:t>”</a:t>
            </a:r>
            <a:endParaRPr sz="6000">
              <a:solidFill>
                <a:srgbClr val="9EDFF5"/>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71" name="Shape 171"/>
        <p:cNvGrpSpPr/>
        <p:nvPr/>
      </p:nvGrpSpPr>
      <p:grpSpPr>
        <a:xfrm>
          <a:off x="0" y="0"/>
          <a:ext cx="0" cy="0"/>
          <a:chOff x="0" y="0"/>
          <a:chExt cx="0" cy="0"/>
        </a:xfrm>
      </p:grpSpPr>
      <p:sp>
        <p:nvSpPr>
          <p:cNvPr id="172" name="Google Shape;172;p28"/>
          <p:cNvSpPr txBox="1"/>
          <p:nvPr>
            <p:ph type="title"/>
          </p:nvPr>
        </p:nvSpPr>
        <p:spPr>
          <a:xfrm>
            <a:off x="514349" y="457200"/>
            <a:ext cx="6441152" cy="226695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28"/>
          <p:cNvSpPr txBox="1"/>
          <p:nvPr>
            <p:ph idx="1" type="body"/>
          </p:nvPr>
        </p:nvSpPr>
        <p:spPr>
          <a:xfrm>
            <a:off x="507999" y="3009900"/>
            <a:ext cx="6447502" cy="385686"/>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Font typeface="Trebuchet MS"/>
              <a:buNone/>
              <a:defRPr sz="1800">
                <a:solidFill>
                  <a:schemeClr val="accent1"/>
                </a:solidFill>
              </a:defRPr>
            </a:lvl1pPr>
            <a:lvl2pPr indent="-228600" lvl="1" marL="914400" algn="l">
              <a:spcBef>
                <a:spcPts val="800"/>
              </a:spcBef>
              <a:spcAft>
                <a:spcPts val="0"/>
              </a:spcAft>
              <a:buSzPts val="1000"/>
              <a:buFont typeface="Trebuchet MS"/>
              <a:buNone/>
              <a:defRPr/>
            </a:lvl2pPr>
            <a:lvl3pPr indent="-228600" lvl="2" marL="1371600" algn="l">
              <a:spcBef>
                <a:spcPts val="800"/>
              </a:spcBef>
              <a:spcAft>
                <a:spcPts val="0"/>
              </a:spcAft>
              <a:buSzPts val="800"/>
              <a:buFont typeface="Trebuchet MS"/>
              <a:buNone/>
              <a:defRPr/>
            </a:lvl3pPr>
            <a:lvl4pPr indent="-228600" lvl="3" marL="1828800" algn="l">
              <a:spcBef>
                <a:spcPts val="800"/>
              </a:spcBef>
              <a:spcAft>
                <a:spcPts val="0"/>
              </a:spcAft>
              <a:buSzPts val="700"/>
              <a:buFont typeface="Trebuchet MS"/>
              <a:buNone/>
              <a:defRPr/>
            </a:lvl4pPr>
            <a:lvl5pPr indent="-228600" lvl="4" marL="2286000" algn="l">
              <a:spcBef>
                <a:spcPts val="800"/>
              </a:spcBef>
              <a:spcAft>
                <a:spcPts val="0"/>
              </a:spcAft>
              <a:buSzPts val="700"/>
              <a:buFont typeface="Trebuchet MS"/>
              <a:buNone/>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74" name="Google Shape;174;p28"/>
          <p:cNvSpPr txBox="1"/>
          <p:nvPr>
            <p:ph idx="2" type="body"/>
          </p:nvPr>
        </p:nvSpPr>
        <p:spPr>
          <a:xfrm>
            <a:off x="508001" y="3395586"/>
            <a:ext cx="6447501" cy="1135436"/>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100"/>
              <a:buNone/>
              <a:defRPr sz="1400">
                <a:solidFill>
                  <a:srgbClr val="7F7F7F"/>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75" name="Google Shape;175;p28"/>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6" name="Google Shape;176;p28"/>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2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8" name="Shape 178"/>
        <p:cNvGrpSpPr/>
        <p:nvPr/>
      </p:nvGrpSpPr>
      <p:grpSpPr>
        <a:xfrm>
          <a:off x="0" y="0"/>
          <a:ext cx="0" cy="0"/>
          <a:chOff x="0" y="0"/>
          <a:chExt cx="0" cy="0"/>
        </a:xfrm>
      </p:grpSpPr>
      <p:sp>
        <p:nvSpPr>
          <p:cNvPr id="179" name="Google Shape;179;p29"/>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9"/>
          <p:cNvSpPr txBox="1"/>
          <p:nvPr>
            <p:ph idx="1" type="body"/>
          </p:nvPr>
        </p:nvSpPr>
        <p:spPr>
          <a:xfrm rot="5400000">
            <a:off x="2276461" y="-148019"/>
            <a:ext cx="2910580" cy="6447501"/>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81" name="Google Shape;181;p29"/>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29"/>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2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4" name="Shape 184"/>
        <p:cNvGrpSpPr/>
        <p:nvPr/>
      </p:nvGrpSpPr>
      <p:grpSpPr>
        <a:xfrm>
          <a:off x="0" y="0"/>
          <a:ext cx="0" cy="0"/>
          <a:chOff x="0" y="0"/>
          <a:chExt cx="0" cy="0"/>
        </a:xfrm>
      </p:grpSpPr>
      <p:sp>
        <p:nvSpPr>
          <p:cNvPr id="185" name="Google Shape;185;p30"/>
          <p:cNvSpPr txBox="1"/>
          <p:nvPr>
            <p:ph type="title"/>
          </p:nvPr>
        </p:nvSpPr>
        <p:spPr>
          <a:xfrm rot="5400000">
            <a:off x="4495739" y="1937215"/>
            <a:ext cx="3938588" cy="978557"/>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accen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0"/>
          <p:cNvSpPr txBox="1"/>
          <p:nvPr>
            <p:ph idx="1" type="body"/>
          </p:nvPr>
        </p:nvSpPr>
        <p:spPr>
          <a:xfrm rot="5400000">
            <a:off x="1186264" y="-221062"/>
            <a:ext cx="3938588" cy="5295113"/>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87" name="Google Shape;187;p30"/>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30"/>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30"/>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3.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0" y="-6350"/>
            <a:ext cx="9144000" cy="5149850"/>
            <a:chOff x="0" y="-8467"/>
            <a:chExt cx="12192000" cy="6866467"/>
          </a:xfrm>
        </p:grpSpPr>
        <p:cxnSp>
          <p:nvCxnSpPr>
            <p:cNvPr id="52" name="Google Shape;52;p13"/>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53" name="Google Shape;53;p13"/>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54" name="Google Shape;54;p1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55" name="Google Shape;55;p1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56" name="Google Shape;56;p13"/>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58" name="Google Shape;58;p1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59" name="Google Shape;59;p1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60" name="Google Shape;60;p13"/>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3"/>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62" name="Google Shape;62;p13"/>
          <p:cNvSpPr txBox="1"/>
          <p:nvPr>
            <p:ph type="title"/>
          </p:nvPr>
        </p:nvSpPr>
        <p:spPr>
          <a:xfrm>
            <a:off x="508000" y="457200"/>
            <a:ext cx="6447501" cy="990600"/>
          </a:xfrm>
          <a:prstGeom prst="rect">
            <a:avLst/>
          </a:prstGeom>
          <a:noFill/>
          <a:ln>
            <a:noFill/>
          </a:ln>
        </p:spPr>
        <p:txBody>
          <a:bodyPr anchorCtr="0" anchor="t" bIns="34275" lIns="68575" spcFirstLastPara="1" rIns="68575" wrap="square" tIns="34275">
            <a:norm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63" name="Google Shape;63;p13"/>
          <p:cNvSpPr txBox="1"/>
          <p:nvPr>
            <p:ph idx="1" type="body"/>
          </p:nvPr>
        </p:nvSpPr>
        <p:spPr>
          <a:xfrm>
            <a:off x="508000" y="1620442"/>
            <a:ext cx="6447501" cy="2910580"/>
          </a:xfrm>
          <a:prstGeom prst="rect">
            <a:avLst/>
          </a:prstGeom>
          <a:noFill/>
          <a:ln>
            <a:noFill/>
          </a:ln>
        </p:spPr>
        <p:txBody>
          <a:bodyPr anchorCtr="0" anchor="t" bIns="34275" lIns="68575" spcFirstLastPara="1" rIns="68575" wrap="square" tIns="34275">
            <a:normAutofit/>
          </a:bodyPr>
          <a:lstStyle>
            <a:lvl1pPr indent="-298450" lvl="0" marL="457200" marR="0" rtl="0" algn="l">
              <a:spcBef>
                <a:spcPts val="800"/>
              </a:spcBef>
              <a:spcAft>
                <a:spcPts val="0"/>
              </a:spcAft>
              <a:buClr>
                <a:schemeClr val="accent1"/>
              </a:buClr>
              <a:buSzPts val="1100"/>
              <a:buFont typeface="Noto Sans Symbols"/>
              <a:buChar char="►"/>
              <a:defRPr b="0" i="0" sz="1400" u="none" cap="none" strike="noStrike">
                <a:solidFill>
                  <a:srgbClr val="3F3F3F"/>
                </a:solidFill>
                <a:latin typeface="Trebuchet MS"/>
                <a:ea typeface="Trebuchet MS"/>
                <a:cs typeface="Trebuchet MS"/>
                <a:sym typeface="Trebuchet MS"/>
              </a:defRPr>
            </a:lvl1pPr>
            <a:lvl2pPr indent="-292100" lvl="1" marL="914400" marR="0" rtl="0" algn="l">
              <a:spcBef>
                <a:spcPts val="800"/>
              </a:spcBef>
              <a:spcAft>
                <a:spcPts val="0"/>
              </a:spcAft>
              <a:buClr>
                <a:schemeClr val="accent1"/>
              </a:buClr>
              <a:buSzPts val="1000"/>
              <a:buFont typeface="Noto Sans Symbols"/>
              <a:buChar char="►"/>
              <a:defRPr b="0" i="0" sz="1200" u="none" cap="none" strike="noStrike">
                <a:solidFill>
                  <a:srgbClr val="3F3F3F"/>
                </a:solidFill>
                <a:latin typeface="Trebuchet MS"/>
                <a:ea typeface="Trebuchet MS"/>
                <a:cs typeface="Trebuchet MS"/>
                <a:sym typeface="Trebuchet MS"/>
              </a:defRPr>
            </a:lvl2pPr>
            <a:lvl3pPr indent="-279400" lvl="2" marL="1371600" marR="0" rtl="0" algn="l">
              <a:spcBef>
                <a:spcPts val="800"/>
              </a:spcBef>
              <a:spcAft>
                <a:spcPts val="0"/>
              </a:spcAft>
              <a:buClr>
                <a:schemeClr val="accent1"/>
              </a:buClr>
              <a:buSzPts val="800"/>
              <a:buFont typeface="Noto Sans Symbols"/>
              <a:buChar char="►"/>
              <a:defRPr b="0" i="0" sz="1100" u="none" cap="none" strike="noStrike">
                <a:solidFill>
                  <a:srgbClr val="3F3F3F"/>
                </a:solidFill>
                <a:latin typeface="Trebuchet MS"/>
                <a:ea typeface="Trebuchet MS"/>
                <a:cs typeface="Trebuchet MS"/>
                <a:sym typeface="Trebuchet MS"/>
              </a:defRPr>
            </a:lvl3pPr>
            <a:lvl4pPr indent="-273050" lvl="3" marL="1828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4pPr>
            <a:lvl5pPr indent="-273050" lvl="4" marL="22860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64" name="Google Shape;64;p13"/>
          <p:cNvSpPr txBox="1"/>
          <p:nvPr>
            <p:ph idx="10" type="dt"/>
          </p:nvPr>
        </p:nvSpPr>
        <p:spPr>
          <a:xfrm>
            <a:off x="5403850" y="4531022"/>
            <a:ext cx="683954"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9pPr>
          </a:lstStyle>
          <a:p/>
        </p:txBody>
      </p:sp>
      <p:sp>
        <p:nvSpPr>
          <p:cNvPr id="65" name="Google Shape;65;p13"/>
          <p:cNvSpPr txBox="1"/>
          <p:nvPr>
            <p:ph idx="11" type="ftr"/>
          </p:nvPr>
        </p:nvSpPr>
        <p:spPr>
          <a:xfrm>
            <a:off x="508001" y="4531022"/>
            <a:ext cx="4723209"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100"/>
              <a:buNone/>
              <a:defRPr b="0" i="0" sz="1400" u="none" cap="none" strike="noStrike">
                <a:solidFill>
                  <a:schemeClr val="dk1"/>
                </a:solidFill>
                <a:latin typeface="Trebuchet MS"/>
                <a:ea typeface="Trebuchet MS"/>
                <a:cs typeface="Trebuchet MS"/>
                <a:sym typeface="Trebuchet MS"/>
              </a:defRPr>
            </a:lvl9pPr>
          </a:lstStyle>
          <a:p/>
        </p:txBody>
      </p:sp>
      <p:sp>
        <p:nvSpPr>
          <p:cNvPr id="66" name="Google Shape;66;p1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7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7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7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7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7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7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7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s://www.loom.com/share/e3dca62f8df849229e2c6414fd374289?sid=473acda1-92ac-4ad6-89c4-ddb2f5786dd5" TargetMode="External"/><Relationship Id="rId7"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hyperlink" Target="https://www.loom.com/share/e540bf6395f94ab8ba547bd43942d063?sid=b32de7ea-e5d7-43ef-9e06-bf11b3cfc6ff%20" TargetMode="External"/><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google.com/url?sa=t&amp;rct=j&amp;q=&amp;esrc=s&amp;source=web&amp;cd=&amp;ved=2ahUKEwjb8I3dr8D_AhVe_7sIHTj3BhgQFnoECAcQAQ&amp;url=https%3A%2F%2Fcdrdv2-public.intel.com%2F671564%2Fintel-sgx-platform-services.pdf&amp;usg=AOvVaw3Cbr31cwfEXIgDGYZoXsgr" TargetMode="External"/><Relationship Id="rId4" Type="http://schemas.openxmlformats.org/officeDocument/2006/relationships/hyperlink" Target="https://www.usenix.org/conference/usenixsecurity17/technical-sessions/presentation/matetic" TargetMode="External"/><Relationship Id="rId5" Type="http://schemas.openxmlformats.org/officeDocument/2006/relationships/hyperlink" Target="https://ieeexplore.ieee.org/document/841860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hyperlink" Target="https://www.loom.com/share/632e389fc03540c4ae1de35440ccbbd1?sid=29d97578-61f5-43a8-b791-6ee5cce450ec" TargetMode="External"/><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github.com/chenchanglew/systex2024/blob/2bd229b4d4c4e6be9648c411aa8e4d744eff3524/systex24-final56.pdf" TargetMode="Externa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hyperlink" Target="https://github.com/chenchanglew/systex2024/blob/2bd229b4d4c4e6be9648c411aa8e4d744eff3524/README.md" TargetMode="External"/></Relationships>
</file>

<file path=ppt/slides/_rels/slide35.xml.rels><?xml version="1.0" encoding="UTF-8" standalone="yes"?><Relationships xmlns="http://schemas.openxmlformats.org/package/2006/relationships"><Relationship Id="rId11" Type="http://schemas.openxmlformats.org/officeDocument/2006/relationships/hyperlink" Target="https://www2.eecs.berkeley.edu/Pubs/TechRpts/2021/EECS-2021-153.html" TargetMode="External"/><Relationship Id="rId10" Type="http://schemas.openxmlformats.org/officeDocument/2006/relationships/hyperlink" Target="https://ieeexplore.ieee.org/document/9049585" TargetMode="External"/><Relationship Id="rId12" Type="http://schemas.openxmlformats.org/officeDocument/2006/relationships/hyperlink" Target="https://en.wikipedia.org/wiki/Merkle_tree" TargetMode="External"/><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www.intel.com/content/www/us/en/developer/tools/software-guard-extensions/overview.html" TargetMode="External"/><Relationship Id="rId4" Type="http://schemas.openxmlformats.org/officeDocument/2006/relationships/hyperlink" Target="https://www.amd.com/en/developer/sev.html" TargetMode="External"/><Relationship Id="rId9" Type="http://schemas.openxmlformats.org/officeDocument/2006/relationships/hyperlink" Target="https://www.usenix.org/conference/usenixsecurity17/technical-sessions/presentation/matetic" TargetMode="External"/><Relationship Id="rId5" Type="http://schemas.openxmlformats.org/officeDocument/2006/relationships/hyperlink" Target="https://www.arm.com/technologies/trustzone-for-cortex-m#:~:text=Arm%20TrustZone%20technology%20is%20used,Learn%20More" TargetMode="External"/><Relationship Id="rId6" Type="http://schemas.openxmlformats.org/officeDocument/2006/relationships/hyperlink" Target="https://www.hyperledger.org/use/fabric" TargetMode="External"/><Relationship Id="rId7" Type="http://schemas.openxmlformats.org/officeDocument/2006/relationships/hyperlink" Target="https://github.com/hyperledger/fabric-private-chaincode" TargetMode="External"/><Relationship Id="rId8" Type="http://schemas.openxmlformats.org/officeDocument/2006/relationships/hyperlink" Target="https://www.google.com/url?sa=t&amp;rct=j&amp;q=&amp;esrc=s&amp;source=web&amp;cd=&amp;ved=2ahUKEwjb8I3dr8D_AhVe_7sIHTj3BhgQFnoECAcQAQ&amp;url=https%3A%2F%2Fcdrdv2-public.intel.com%2F671564%2Fintel-sgx-platform-services.pdf&amp;usg=AOvVaw3Cbr31cwfEXIgDGYZoXsg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hyperlink" Target="https://www.loom.com/share/4790cd0cba9e4433879083b41158d42d?sid=a0f367e7-dc49-4065-926d-df7b2fbf55a1" TargetMode="External"/><Relationship Id="rId6" Type="http://schemas.openxmlformats.org/officeDocument/2006/relationships/hyperlink" Target="https://www.loom.com/share/4e8814304bcd49c9860861be524febbd?sid=c64b4cdb-0ae3-4125-93af-f369349f11f8" TargetMode="External"/><Relationship Id="rId7" Type="http://schemas.openxmlformats.org/officeDocument/2006/relationships/hyperlink" Target="https://www.loom.com/share/632e389fc03540c4ae1de35440ccbbd1?sid=29d97578-61f5-43a8-b791-6ee5cce450ec" TargetMode="External"/><Relationship Id="rId8" Type="http://schemas.openxmlformats.org/officeDocument/2006/relationships/hyperlink" Target="https://www.loom.com/share/632e389fc03540c4ae1de35440ccbbd1?sid=29d97578-61f5-43a8-b791-6ee5cce450ec"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comments" Target="../comments/comment2.xml"/><Relationship Id="rId4" Type="http://schemas.openxmlformats.org/officeDocument/2006/relationships/image" Target="../media/image34.png"/><Relationship Id="rId5" Type="http://schemas.openxmlformats.org/officeDocument/2006/relationships/image" Target="../media/image3.png"/><Relationship Id="rId6" Type="http://schemas.openxmlformats.org/officeDocument/2006/relationships/image" Target="../media/image38.png"/><Relationship Id="rId7"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comments" Target="../comments/comment3.xml"/><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comments" Target="../comments/comment4.xml"/><Relationship Id="rId4" Type="http://schemas.openxmlformats.org/officeDocument/2006/relationships/image" Target="../media/image44.pn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hyperlink" Target="https://www.usenix.org/conference/usenixsecurity17/technical-sessions/presentation/matetic"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6.gif"/><Relationship Id="rId5" Type="http://schemas.openxmlformats.org/officeDocument/2006/relationships/image" Target="../media/image48.png"/><Relationship Id="rId6" Type="http://schemas.openxmlformats.org/officeDocument/2006/relationships/hyperlink" Target="https://www2.eecs.berkeley.edu/Pubs/TechRpts/2021/EECS-2021-153.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comments" Target="../comments/comment5.xml"/><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idx="1" type="body"/>
          </p:nvPr>
        </p:nvSpPr>
        <p:spPr>
          <a:xfrm>
            <a:off x="365760" y="2777489"/>
            <a:ext cx="8531352" cy="32197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SzPts val="1400"/>
              <a:buNone/>
            </a:pPr>
            <a:r>
              <a:rPr lang="en" sz="1800"/>
              <a:t>Systex 2024</a:t>
            </a:r>
            <a:r>
              <a:rPr lang="en" sz="1800"/>
              <a:t> workshop</a:t>
            </a:r>
            <a:endParaRPr sz="1800"/>
          </a:p>
        </p:txBody>
      </p:sp>
      <p:sp>
        <p:nvSpPr>
          <p:cNvPr id="196" name="Google Shape;196;p31"/>
          <p:cNvSpPr txBox="1"/>
          <p:nvPr>
            <p:ph idx="2" type="body"/>
          </p:nvPr>
        </p:nvSpPr>
        <p:spPr>
          <a:xfrm>
            <a:off x="365760" y="3840479"/>
            <a:ext cx="8531352" cy="865991"/>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100000"/>
              </a:lnSpc>
              <a:spcBef>
                <a:spcPts val="0"/>
              </a:spcBef>
              <a:spcAft>
                <a:spcPts val="0"/>
              </a:spcAft>
              <a:buSzPts val="1000"/>
              <a:buNone/>
            </a:pPr>
            <a:r>
              <a:rPr lang="en">
                <a:solidFill>
                  <a:srgbClr val="808284"/>
                </a:solidFill>
              </a:rPr>
              <a:t>Chen Chang Lew, ETH </a:t>
            </a:r>
            <a:r>
              <a:rPr lang="en">
                <a:solidFill>
                  <a:srgbClr val="808284"/>
                </a:solidFill>
              </a:rPr>
              <a:t>Zurich </a:t>
            </a:r>
            <a:endParaRPr>
              <a:solidFill>
                <a:srgbClr val="808284"/>
              </a:solidFill>
            </a:endParaRPr>
          </a:p>
          <a:p>
            <a:pPr indent="0" lvl="0" marL="0" rtl="0" algn="l">
              <a:lnSpc>
                <a:spcPct val="100000"/>
              </a:lnSpc>
              <a:spcBef>
                <a:spcPts val="0"/>
              </a:spcBef>
              <a:spcAft>
                <a:spcPts val="0"/>
              </a:spcAft>
              <a:buSzPts val="1000"/>
              <a:buNone/>
            </a:pPr>
            <a:r>
              <a:rPr lang="en">
                <a:solidFill>
                  <a:srgbClr val="808284"/>
                </a:solidFill>
              </a:rPr>
              <a:t>Christof Ferreira Torres, ETH Zurich</a:t>
            </a:r>
            <a:endParaRPr>
              <a:solidFill>
                <a:srgbClr val="808284"/>
              </a:solidFill>
            </a:endParaRPr>
          </a:p>
          <a:p>
            <a:pPr indent="0" lvl="0" marL="0" rtl="0" algn="l">
              <a:lnSpc>
                <a:spcPct val="100000"/>
              </a:lnSpc>
              <a:spcBef>
                <a:spcPts val="0"/>
              </a:spcBef>
              <a:spcAft>
                <a:spcPts val="0"/>
              </a:spcAft>
              <a:buSzPts val="1000"/>
              <a:buNone/>
            </a:pPr>
            <a:r>
              <a:rPr lang="en">
                <a:solidFill>
                  <a:srgbClr val="808284"/>
                </a:solidFill>
              </a:rPr>
              <a:t>Shweta Shinde, ETH Zurich</a:t>
            </a:r>
            <a:endParaRPr>
              <a:solidFill>
                <a:srgbClr val="808284"/>
              </a:solidFill>
            </a:endParaRPr>
          </a:p>
          <a:p>
            <a:pPr indent="0" lvl="0" marL="0" rtl="0" algn="l">
              <a:lnSpc>
                <a:spcPct val="100000"/>
              </a:lnSpc>
              <a:spcBef>
                <a:spcPts val="0"/>
              </a:spcBef>
              <a:spcAft>
                <a:spcPts val="0"/>
              </a:spcAft>
              <a:buSzPts val="1000"/>
              <a:buNone/>
            </a:pPr>
            <a:r>
              <a:rPr lang="en">
                <a:solidFill>
                  <a:srgbClr val="808284"/>
                </a:solidFill>
              </a:rPr>
              <a:t>Marcus Brandenburger, IBM Research</a:t>
            </a:r>
            <a:endParaRPr>
              <a:solidFill>
                <a:srgbClr val="808284"/>
              </a:solidFill>
            </a:endParaRPr>
          </a:p>
          <a:p>
            <a:pPr indent="0" lvl="0" marL="0" rtl="0" algn="l">
              <a:lnSpc>
                <a:spcPct val="100000"/>
              </a:lnSpc>
              <a:spcBef>
                <a:spcPts val="0"/>
              </a:spcBef>
              <a:spcAft>
                <a:spcPts val="0"/>
              </a:spcAft>
              <a:buSzPts val="1000"/>
              <a:buNone/>
            </a:pPr>
            <a:r>
              <a:rPr lang="en">
                <a:solidFill>
                  <a:srgbClr val="808284"/>
                </a:solidFill>
              </a:rPr>
              <a:t>8 July 2024</a:t>
            </a:r>
            <a:endParaRPr>
              <a:solidFill>
                <a:srgbClr val="808284"/>
              </a:solidFill>
            </a:endParaRPr>
          </a:p>
        </p:txBody>
      </p:sp>
      <p:sp>
        <p:nvSpPr>
          <p:cNvPr id="197" name="Google Shape;197;p31"/>
          <p:cNvSpPr txBox="1"/>
          <p:nvPr>
            <p:ph type="title"/>
          </p:nvPr>
        </p:nvSpPr>
        <p:spPr>
          <a:xfrm>
            <a:off x="338328" y="1788566"/>
            <a:ext cx="8558784" cy="972922"/>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rgbClr val="00B0DA"/>
              </a:buClr>
              <a:buSzPts val="3000"/>
              <a:buFont typeface="Trebuchet MS"/>
              <a:buNone/>
            </a:pPr>
            <a:r>
              <a:rPr lang="en" sz="3000"/>
              <a:t>Revisiting Rollbacks on Smart Contracts in TEE-protected Private Blockchains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0"/>
          <p:cNvSpPr/>
          <p:nvPr/>
        </p:nvSpPr>
        <p:spPr>
          <a:xfrm>
            <a:off x="1143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1</a:t>
            </a:r>
            <a:r>
              <a:rPr lang="en" sz="1400">
                <a:solidFill>
                  <a:schemeClr val="lt1"/>
                </a:solidFill>
                <a:latin typeface="Trebuchet MS"/>
                <a:ea typeface="Trebuchet MS"/>
                <a:cs typeface="Trebuchet MS"/>
                <a:sym typeface="Trebuchet MS"/>
              </a:rPr>
              <a:t>https://www.intel.com/content/www/us/en/developer/tools/software-guard-extensions/overview.html</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2</a:t>
            </a:r>
            <a:r>
              <a:rPr lang="en" sz="1400">
                <a:solidFill>
                  <a:schemeClr val="lt1"/>
                </a:solidFill>
                <a:latin typeface="Trebuchet MS"/>
                <a:ea typeface="Trebuchet MS"/>
                <a:cs typeface="Trebuchet MS"/>
                <a:sym typeface="Trebuchet MS"/>
              </a:rPr>
              <a:t>https://www.amd.com/en/developer/sev.html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3</a:t>
            </a:r>
            <a:r>
              <a:rPr lang="en" sz="1400">
                <a:solidFill>
                  <a:schemeClr val="lt1"/>
                </a:solidFill>
                <a:latin typeface="Trebuchet MS"/>
                <a:ea typeface="Trebuchet MS"/>
                <a:cs typeface="Trebuchet MS"/>
                <a:sym typeface="Trebuchet MS"/>
              </a:rPr>
              <a:t>https://www.arm.com/technologies/trustzone-for-cortex-m#:~:text=Arm%20TrustZone%20technology%20is%20used,Learn%20More</a:t>
            </a:r>
            <a:endParaRPr sz="1400">
              <a:solidFill>
                <a:schemeClr val="lt1"/>
              </a:solidFill>
              <a:latin typeface="Trebuchet MS"/>
              <a:ea typeface="Trebuchet MS"/>
              <a:cs typeface="Trebuchet MS"/>
              <a:sym typeface="Trebuchet MS"/>
            </a:endParaRPr>
          </a:p>
        </p:txBody>
      </p:sp>
      <p:sp>
        <p:nvSpPr>
          <p:cNvPr id="306" name="Google Shape;306;p40"/>
          <p:cNvSpPr/>
          <p:nvPr/>
        </p:nvSpPr>
        <p:spPr>
          <a:xfrm>
            <a:off x="3201179" y="1432086"/>
            <a:ext cx="1663500" cy="14112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Enclave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br>
              <a:rPr lang="en" sz="1400">
                <a:solidFill>
                  <a:schemeClr val="lt1"/>
                </a:solidFill>
                <a:latin typeface="Trebuchet MS"/>
                <a:ea typeface="Trebuchet MS"/>
                <a:cs typeface="Trebuchet MS"/>
                <a:sym typeface="Trebuchet MS"/>
              </a:rPr>
            </a:b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307" name="Google Shape;307;p40"/>
          <p:cNvSpPr txBox="1"/>
          <p:nvPr/>
        </p:nvSpPr>
        <p:spPr>
          <a:xfrm>
            <a:off x="759065" y="447696"/>
            <a:ext cx="7648200" cy="824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Application: Secret Keeper Smart Contract</a:t>
            </a:r>
            <a:endParaRPr sz="2700">
              <a:solidFill>
                <a:schemeClr val="accent1"/>
              </a:solidFill>
              <a:latin typeface="Trebuchet MS"/>
              <a:ea typeface="Trebuchet MS"/>
              <a:cs typeface="Trebuchet MS"/>
              <a:sym typeface="Trebuchet MS"/>
            </a:endParaRPr>
          </a:p>
        </p:txBody>
      </p:sp>
      <p:sp>
        <p:nvSpPr>
          <p:cNvPr id="308" name="Google Shape;308;p40"/>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40"/>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circle, light&#10;&#10;Description automatically generated" id="310" name="Google Shape;310;p40"/>
          <p:cNvPicPr preferRelativeResize="0"/>
          <p:nvPr/>
        </p:nvPicPr>
        <p:blipFill rotWithShape="1">
          <a:blip r:embed="rId3">
            <a:alphaModFix/>
          </a:blip>
          <a:srcRect b="0" l="13341" r="18067" t="8130"/>
          <a:stretch/>
        </p:blipFill>
        <p:spPr>
          <a:xfrm>
            <a:off x="3207378" y="1589084"/>
            <a:ext cx="1675604" cy="1411345"/>
          </a:xfrm>
          <a:prstGeom prst="rect">
            <a:avLst/>
          </a:prstGeom>
          <a:noFill/>
          <a:ln>
            <a:noFill/>
          </a:ln>
        </p:spPr>
      </p:pic>
      <p:pic>
        <p:nvPicPr>
          <p:cNvPr descr="User Crown Female with solid fill" id="311" name="Google Shape;311;p40"/>
          <p:cNvPicPr preferRelativeResize="0"/>
          <p:nvPr/>
        </p:nvPicPr>
        <p:blipFill rotWithShape="1">
          <a:blip r:embed="rId4">
            <a:alphaModFix/>
          </a:blip>
          <a:srcRect b="0" l="0" r="0" t="0"/>
          <a:stretch/>
        </p:blipFill>
        <p:spPr>
          <a:xfrm>
            <a:off x="1801535" y="3418698"/>
            <a:ext cx="685800" cy="685800"/>
          </a:xfrm>
          <a:prstGeom prst="rect">
            <a:avLst/>
          </a:prstGeom>
          <a:noFill/>
          <a:ln>
            <a:noFill/>
          </a:ln>
        </p:spPr>
      </p:pic>
      <p:sp>
        <p:nvSpPr>
          <p:cNvPr id="312" name="Google Shape;312;p40"/>
          <p:cNvSpPr/>
          <p:nvPr/>
        </p:nvSpPr>
        <p:spPr>
          <a:xfrm>
            <a:off x="4976705" y="1415622"/>
            <a:ext cx="1876200" cy="9540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Worldstate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pic>
        <p:nvPicPr>
          <p:cNvPr descr="User Crown Male outline" id="313" name="Google Shape;313;p40"/>
          <p:cNvPicPr preferRelativeResize="0"/>
          <p:nvPr/>
        </p:nvPicPr>
        <p:blipFill rotWithShape="1">
          <a:blip r:embed="rId5">
            <a:alphaModFix/>
          </a:blip>
          <a:srcRect b="0" l="0" r="0" t="0"/>
          <a:stretch/>
        </p:blipFill>
        <p:spPr>
          <a:xfrm>
            <a:off x="5456312" y="3348837"/>
            <a:ext cx="685800" cy="685800"/>
          </a:xfrm>
          <a:prstGeom prst="rect">
            <a:avLst/>
          </a:prstGeom>
          <a:noFill/>
          <a:ln>
            <a:noFill/>
          </a:ln>
        </p:spPr>
      </p:pic>
      <p:sp>
        <p:nvSpPr>
          <p:cNvPr id="314" name="Google Shape;314;p40"/>
          <p:cNvSpPr txBox="1"/>
          <p:nvPr/>
        </p:nvSpPr>
        <p:spPr>
          <a:xfrm>
            <a:off x="5018000" y="1726750"/>
            <a:ext cx="1876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Authlist: [Alice</a:t>
            </a:r>
            <a:r>
              <a:rPr lang="en">
                <a:solidFill>
                  <a:schemeClr val="dk1"/>
                </a:solidFill>
                <a:latin typeface="Trebuchet MS"/>
                <a:ea typeface="Trebuchet MS"/>
                <a:cs typeface="Trebuchet MS"/>
                <a:sym typeface="Trebuchet MS"/>
              </a:rPr>
              <a:t>, Bob</a:t>
            </a:r>
            <a:r>
              <a:rPr lang="en" sz="1400">
                <a:solidFill>
                  <a:schemeClr val="dk1"/>
                </a:solidFill>
                <a:latin typeface="Trebuchet MS"/>
                <a:ea typeface="Trebuchet MS"/>
                <a:cs typeface="Trebuchet MS"/>
                <a:sym typeface="Trebuchet MS"/>
              </a:rPr>
              <a:t>]</a:t>
            </a:r>
            <a:endParaRPr sz="1400">
              <a:solidFill>
                <a:schemeClr val="dk1"/>
              </a:solidFill>
              <a:latin typeface="Trebuchet MS"/>
              <a:ea typeface="Trebuchet MS"/>
              <a:cs typeface="Trebuchet MS"/>
              <a:sym typeface="Trebuchet MS"/>
            </a:endParaRPr>
          </a:p>
        </p:txBody>
      </p:sp>
      <p:sp>
        <p:nvSpPr>
          <p:cNvPr id="315" name="Google Shape;315;p40"/>
          <p:cNvSpPr txBox="1"/>
          <p:nvPr/>
        </p:nvSpPr>
        <p:spPr>
          <a:xfrm>
            <a:off x="5018009" y="2112562"/>
            <a:ext cx="148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Secret: Secret_</a:t>
            </a:r>
            <a:r>
              <a:rPr lang="en">
                <a:solidFill>
                  <a:schemeClr val="dk1"/>
                </a:solidFill>
                <a:latin typeface="Trebuchet MS"/>
                <a:ea typeface="Trebuchet MS"/>
                <a:cs typeface="Trebuchet MS"/>
                <a:sym typeface="Trebuchet MS"/>
              </a:rPr>
              <a:t>A</a:t>
            </a:r>
            <a:r>
              <a:rPr lang="en" sz="1400">
                <a:solidFill>
                  <a:schemeClr val="dk1"/>
                </a:solidFill>
                <a:latin typeface="Trebuchet MS"/>
                <a:ea typeface="Trebuchet MS"/>
                <a:cs typeface="Trebuchet MS"/>
                <a:sym typeface="Trebuchet MS"/>
              </a:rPr>
              <a:t> </a:t>
            </a:r>
            <a:endParaRPr sz="1400">
              <a:solidFill>
                <a:schemeClr val="dk1"/>
              </a:solidFill>
              <a:latin typeface="Trebuchet MS"/>
              <a:ea typeface="Trebuchet MS"/>
              <a:cs typeface="Trebuchet MS"/>
              <a:sym typeface="Trebuchet MS"/>
            </a:endParaRPr>
          </a:p>
        </p:txBody>
      </p:sp>
      <p:cxnSp>
        <p:nvCxnSpPr>
          <p:cNvPr id="316" name="Google Shape;316;p40"/>
          <p:cNvCxnSpPr/>
          <p:nvPr/>
        </p:nvCxnSpPr>
        <p:spPr>
          <a:xfrm flipH="1" rot="10800000">
            <a:off x="2333331" y="2218813"/>
            <a:ext cx="795900" cy="980100"/>
          </a:xfrm>
          <a:prstGeom prst="straightConnector1">
            <a:avLst/>
          </a:prstGeom>
          <a:noFill/>
          <a:ln cap="rnd" cmpd="sng" w="12700">
            <a:solidFill>
              <a:schemeClr val="accent1"/>
            </a:solidFill>
            <a:prstDash val="solid"/>
            <a:round/>
            <a:headEnd len="sm" w="sm" type="none"/>
            <a:tailEnd len="med" w="med" type="triangle"/>
          </a:ln>
        </p:spPr>
      </p:cxnSp>
      <p:sp>
        <p:nvSpPr>
          <p:cNvPr id="317" name="Google Shape;317;p40"/>
          <p:cNvSpPr txBox="1"/>
          <p:nvPr/>
        </p:nvSpPr>
        <p:spPr>
          <a:xfrm>
            <a:off x="1020745" y="2364196"/>
            <a:ext cx="2099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1. AddUser: Bob</a:t>
            </a:r>
            <a:br>
              <a:rPr lang="en" sz="1400">
                <a:solidFill>
                  <a:schemeClr val="dk1"/>
                </a:solidFill>
                <a:latin typeface="Trebuchet MS"/>
                <a:ea typeface="Trebuchet MS"/>
                <a:cs typeface="Trebuchet MS"/>
                <a:sym typeface="Trebuchet MS"/>
              </a:rPr>
            </a:br>
            <a:r>
              <a:rPr lang="en" sz="1400">
                <a:solidFill>
                  <a:schemeClr val="dk1"/>
                </a:solidFill>
                <a:latin typeface="Trebuchet MS"/>
                <a:ea typeface="Trebuchet MS"/>
                <a:cs typeface="Trebuchet MS"/>
                <a:sym typeface="Trebuchet MS"/>
              </a:rPr>
              <a:t>    LockSecret: Secret_A</a:t>
            </a:r>
            <a:endParaRPr sz="1400">
              <a:solidFill>
                <a:schemeClr val="dk1"/>
              </a:solidFill>
              <a:latin typeface="Trebuchet MS"/>
              <a:ea typeface="Trebuchet MS"/>
              <a:cs typeface="Trebuchet MS"/>
              <a:sym typeface="Trebuchet MS"/>
            </a:endParaRPr>
          </a:p>
        </p:txBody>
      </p:sp>
      <p:sp>
        <p:nvSpPr>
          <p:cNvPr id="318" name="Google Shape;318;p40"/>
          <p:cNvSpPr txBox="1"/>
          <p:nvPr/>
        </p:nvSpPr>
        <p:spPr>
          <a:xfrm>
            <a:off x="1881651" y="4007000"/>
            <a:ext cx="60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Alice</a:t>
            </a:r>
            <a:endParaRPr sz="1400">
              <a:solidFill>
                <a:schemeClr val="dk1"/>
              </a:solidFill>
              <a:latin typeface="Trebuchet MS"/>
              <a:ea typeface="Trebuchet MS"/>
              <a:cs typeface="Trebuchet MS"/>
              <a:sym typeface="Trebuchet MS"/>
            </a:endParaRPr>
          </a:p>
        </p:txBody>
      </p:sp>
      <p:sp>
        <p:nvSpPr>
          <p:cNvPr id="319" name="Google Shape;319;p40"/>
          <p:cNvSpPr txBox="1"/>
          <p:nvPr/>
        </p:nvSpPr>
        <p:spPr>
          <a:xfrm>
            <a:off x="5586901" y="3984775"/>
            <a:ext cx="51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Bob</a:t>
            </a:r>
            <a:endParaRPr sz="1400">
              <a:solidFill>
                <a:schemeClr val="dk1"/>
              </a:solidFill>
              <a:latin typeface="Trebuchet MS"/>
              <a:ea typeface="Trebuchet MS"/>
              <a:cs typeface="Trebuchet MS"/>
              <a:sym typeface="Trebuchet MS"/>
            </a:endParaRPr>
          </a:p>
        </p:txBody>
      </p:sp>
      <p:sp>
        <p:nvSpPr>
          <p:cNvPr id="320" name="Google Shape;320;p4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41"/>
          <p:cNvSpPr/>
          <p:nvPr/>
        </p:nvSpPr>
        <p:spPr>
          <a:xfrm>
            <a:off x="1143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1</a:t>
            </a:r>
            <a:r>
              <a:rPr lang="en" sz="1400">
                <a:solidFill>
                  <a:schemeClr val="lt1"/>
                </a:solidFill>
                <a:latin typeface="Trebuchet MS"/>
                <a:ea typeface="Trebuchet MS"/>
                <a:cs typeface="Trebuchet MS"/>
                <a:sym typeface="Trebuchet MS"/>
              </a:rPr>
              <a:t>https://www.intel.com/content/www/us/en/developer/tools/software-guard-extensions/overview.html</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2</a:t>
            </a:r>
            <a:r>
              <a:rPr lang="en" sz="1400">
                <a:solidFill>
                  <a:schemeClr val="lt1"/>
                </a:solidFill>
                <a:latin typeface="Trebuchet MS"/>
                <a:ea typeface="Trebuchet MS"/>
                <a:cs typeface="Trebuchet MS"/>
                <a:sym typeface="Trebuchet MS"/>
              </a:rPr>
              <a:t>https://www.amd.com/en/developer/sev.html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3</a:t>
            </a:r>
            <a:r>
              <a:rPr lang="en" sz="1400">
                <a:solidFill>
                  <a:schemeClr val="lt1"/>
                </a:solidFill>
                <a:latin typeface="Trebuchet MS"/>
                <a:ea typeface="Trebuchet MS"/>
                <a:cs typeface="Trebuchet MS"/>
                <a:sym typeface="Trebuchet MS"/>
              </a:rPr>
              <a:t>https://www.arm.com/technologies/trustzone-for-cortex-m#:~:text=Arm%20TrustZone%20technology%20is%20used,Learn%20More</a:t>
            </a:r>
            <a:endParaRPr sz="1400">
              <a:solidFill>
                <a:schemeClr val="lt1"/>
              </a:solidFill>
              <a:latin typeface="Trebuchet MS"/>
              <a:ea typeface="Trebuchet MS"/>
              <a:cs typeface="Trebuchet MS"/>
              <a:sym typeface="Trebuchet MS"/>
            </a:endParaRPr>
          </a:p>
        </p:txBody>
      </p:sp>
      <p:sp>
        <p:nvSpPr>
          <p:cNvPr id="326" name="Google Shape;326;p41"/>
          <p:cNvSpPr/>
          <p:nvPr/>
        </p:nvSpPr>
        <p:spPr>
          <a:xfrm>
            <a:off x="3201179" y="1432086"/>
            <a:ext cx="1663500" cy="14112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Enclave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br>
              <a:rPr lang="en" sz="1400">
                <a:solidFill>
                  <a:schemeClr val="lt1"/>
                </a:solidFill>
                <a:latin typeface="Trebuchet MS"/>
                <a:ea typeface="Trebuchet MS"/>
                <a:cs typeface="Trebuchet MS"/>
                <a:sym typeface="Trebuchet MS"/>
              </a:rPr>
            </a:b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327" name="Google Shape;327;p41"/>
          <p:cNvSpPr txBox="1"/>
          <p:nvPr/>
        </p:nvSpPr>
        <p:spPr>
          <a:xfrm>
            <a:off x="759065" y="447696"/>
            <a:ext cx="7648200" cy="824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Application: Secret Keeper Smart Contract</a:t>
            </a:r>
            <a:endParaRPr sz="2700">
              <a:solidFill>
                <a:schemeClr val="accent1"/>
              </a:solidFill>
              <a:latin typeface="Trebuchet MS"/>
              <a:ea typeface="Trebuchet MS"/>
              <a:cs typeface="Trebuchet MS"/>
              <a:sym typeface="Trebuchet MS"/>
            </a:endParaRPr>
          </a:p>
        </p:txBody>
      </p:sp>
      <p:sp>
        <p:nvSpPr>
          <p:cNvPr id="328" name="Google Shape;328;p41"/>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9" name="Google Shape;329;p41"/>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circle, light&#10;&#10;Description automatically generated" id="330" name="Google Shape;330;p41"/>
          <p:cNvPicPr preferRelativeResize="0"/>
          <p:nvPr/>
        </p:nvPicPr>
        <p:blipFill rotWithShape="1">
          <a:blip r:embed="rId3">
            <a:alphaModFix/>
          </a:blip>
          <a:srcRect b="0" l="13341" r="18067" t="8130"/>
          <a:stretch/>
        </p:blipFill>
        <p:spPr>
          <a:xfrm>
            <a:off x="3207378" y="1589084"/>
            <a:ext cx="1675604" cy="1411345"/>
          </a:xfrm>
          <a:prstGeom prst="rect">
            <a:avLst/>
          </a:prstGeom>
          <a:noFill/>
          <a:ln>
            <a:noFill/>
          </a:ln>
        </p:spPr>
      </p:pic>
      <p:pic>
        <p:nvPicPr>
          <p:cNvPr descr="User Crown Female with solid fill" id="331" name="Google Shape;331;p41"/>
          <p:cNvPicPr preferRelativeResize="0"/>
          <p:nvPr/>
        </p:nvPicPr>
        <p:blipFill rotWithShape="1">
          <a:blip r:embed="rId4">
            <a:alphaModFix/>
          </a:blip>
          <a:srcRect b="0" l="0" r="0" t="0"/>
          <a:stretch/>
        </p:blipFill>
        <p:spPr>
          <a:xfrm>
            <a:off x="1801535" y="3418698"/>
            <a:ext cx="685800" cy="685800"/>
          </a:xfrm>
          <a:prstGeom prst="rect">
            <a:avLst/>
          </a:prstGeom>
          <a:noFill/>
          <a:ln>
            <a:noFill/>
          </a:ln>
        </p:spPr>
      </p:pic>
      <p:sp>
        <p:nvSpPr>
          <p:cNvPr id="332" name="Google Shape;332;p41"/>
          <p:cNvSpPr/>
          <p:nvPr/>
        </p:nvSpPr>
        <p:spPr>
          <a:xfrm>
            <a:off x="4976705" y="1415622"/>
            <a:ext cx="1876200" cy="9540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Worldstate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pic>
        <p:nvPicPr>
          <p:cNvPr descr="User Crown Male outline" id="333" name="Google Shape;333;p41"/>
          <p:cNvPicPr preferRelativeResize="0"/>
          <p:nvPr/>
        </p:nvPicPr>
        <p:blipFill rotWithShape="1">
          <a:blip r:embed="rId5">
            <a:alphaModFix/>
          </a:blip>
          <a:srcRect b="0" l="0" r="0" t="0"/>
          <a:stretch/>
        </p:blipFill>
        <p:spPr>
          <a:xfrm>
            <a:off x="5456312" y="3348837"/>
            <a:ext cx="685800" cy="685800"/>
          </a:xfrm>
          <a:prstGeom prst="rect">
            <a:avLst/>
          </a:prstGeom>
          <a:noFill/>
          <a:ln>
            <a:noFill/>
          </a:ln>
        </p:spPr>
      </p:pic>
      <p:sp>
        <p:nvSpPr>
          <p:cNvPr id="334" name="Google Shape;334;p41"/>
          <p:cNvSpPr txBox="1"/>
          <p:nvPr/>
        </p:nvSpPr>
        <p:spPr>
          <a:xfrm>
            <a:off x="5018000" y="1726750"/>
            <a:ext cx="1834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Authlist: [Alice, Bob]</a:t>
            </a:r>
            <a:endParaRPr sz="1400">
              <a:solidFill>
                <a:schemeClr val="dk1"/>
              </a:solidFill>
              <a:latin typeface="Trebuchet MS"/>
              <a:ea typeface="Trebuchet MS"/>
              <a:cs typeface="Trebuchet MS"/>
              <a:sym typeface="Trebuchet MS"/>
            </a:endParaRPr>
          </a:p>
        </p:txBody>
      </p:sp>
      <p:sp>
        <p:nvSpPr>
          <p:cNvPr id="335" name="Google Shape;335;p41"/>
          <p:cNvSpPr txBox="1"/>
          <p:nvPr/>
        </p:nvSpPr>
        <p:spPr>
          <a:xfrm>
            <a:off x="5018009" y="2112562"/>
            <a:ext cx="148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Secret: Secret_</a:t>
            </a:r>
            <a:r>
              <a:rPr lang="en">
                <a:solidFill>
                  <a:schemeClr val="dk1"/>
                </a:solidFill>
                <a:latin typeface="Trebuchet MS"/>
                <a:ea typeface="Trebuchet MS"/>
                <a:cs typeface="Trebuchet MS"/>
                <a:sym typeface="Trebuchet MS"/>
              </a:rPr>
              <a:t>A</a:t>
            </a:r>
            <a:r>
              <a:rPr lang="en" sz="1400">
                <a:solidFill>
                  <a:schemeClr val="dk1"/>
                </a:solidFill>
                <a:latin typeface="Trebuchet MS"/>
                <a:ea typeface="Trebuchet MS"/>
                <a:cs typeface="Trebuchet MS"/>
                <a:sym typeface="Trebuchet MS"/>
              </a:rPr>
              <a:t> </a:t>
            </a:r>
            <a:endParaRPr sz="1400">
              <a:solidFill>
                <a:schemeClr val="dk1"/>
              </a:solidFill>
              <a:latin typeface="Trebuchet MS"/>
              <a:ea typeface="Trebuchet MS"/>
              <a:cs typeface="Trebuchet MS"/>
              <a:sym typeface="Trebuchet MS"/>
            </a:endParaRPr>
          </a:p>
        </p:txBody>
      </p:sp>
      <p:cxnSp>
        <p:nvCxnSpPr>
          <p:cNvPr id="336" name="Google Shape;336;p41"/>
          <p:cNvCxnSpPr/>
          <p:nvPr/>
        </p:nvCxnSpPr>
        <p:spPr>
          <a:xfrm flipH="1" rot="10800000">
            <a:off x="2333331" y="2218813"/>
            <a:ext cx="795900" cy="980100"/>
          </a:xfrm>
          <a:prstGeom prst="straightConnector1">
            <a:avLst/>
          </a:prstGeom>
          <a:noFill/>
          <a:ln cap="rnd" cmpd="sng" w="12700">
            <a:solidFill>
              <a:schemeClr val="accent1"/>
            </a:solidFill>
            <a:prstDash val="solid"/>
            <a:round/>
            <a:headEnd len="sm" w="sm" type="none"/>
            <a:tailEnd len="med" w="med" type="triangle"/>
          </a:ln>
        </p:spPr>
      </p:cxnSp>
      <p:sp>
        <p:nvSpPr>
          <p:cNvPr id="337" name="Google Shape;337;p41"/>
          <p:cNvSpPr txBox="1"/>
          <p:nvPr/>
        </p:nvSpPr>
        <p:spPr>
          <a:xfrm>
            <a:off x="1020745" y="2364196"/>
            <a:ext cx="2099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1. AddUser: Bob</a:t>
            </a:r>
            <a:br>
              <a:rPr lang="en" sz="1400">
                <a:solidFill>
                  <a:schemeClr val="dk1"/>
                </a:solidFill>
                <a:latin typeface="Trebuchet MS"/>
                <a:ea typeface="Trebuchet MS"/>
                <a:cs typeface="Trebuchet MS"/>
                <a:sym typeface="Trebuchet MS"/>
              </a:rPr>
            </a:br>
            <a:r>
              <a:rPr lang="en" sz="1400">
                <a:solidFill>
                  <a:schemeClr val="dk1"/>
                </a:solidFill>
                <a:latin typeface="Trebuchet MS"/>
                <a:ea typeface="Trebuchet MS"/>
                <a:cs typeface="Trebuchet MS"/>
                <a:sym typeface="Trebuchet MS"/>
              </a:rPr>
              <a:t>    LockSecret: Secret_A</a:t>
            </a:r>
            <a:endParaRPr sz="1400">
              <a:solidFill>
                <a:schemeClr val="dk1"/>
              </a:solidFill>
              <a:latin typeface="Trebuchet MS"/>
              <a:ea typeface="Trebuchet MS"/>
              <a:cs typeface="Trebuchet MS"/>
              <a:sym typeface="Trebuchet MS"/>
            </a:endParaRPr>
          </a:p>
        </p:txBody>
      </p:sp>
      <p:sp>
        <p:nvSpPr>
          <p:cNvPr id="338" name="Google Shape;338;p41"/>
          <p:cNvSpPr txBox="1"/>
          <p:nvPr/>
        </p:nvSpPr>
        <p:spPr>
          <a:xfrm>
            <a:off x="1881651" y="4007000"/>
            <a:ext cx="60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Alice</a:t>
            </a:r>
            <a:endParaRPr sz="1400">
              <a:solidFill>
                <a:schemeClr val="dk1"/>
              </a:solidFill>
              <a:latin typeface="Trebuchet MS"/>
              <a:ea typeface="Trebuchet MS"/>
              <a:cs typeface="Trebuchet MS"/>
              <a:sym typeface="Trebuchet MS"/>
            </a:endParaRPr>
          </a:p>
        </p:txBody>
      </p:sp>
      <p:sp>
        <p:nvSpPr>
          <p:cNvPr id="339" name="Google Shape;339;p41"/>
          <p:cNvSpPr txBox="1"/>
          <p:nvPr/>
        </p:nvSpPr>
        <p:spPr>
          <a:xfrm>
            <a:off x="5586901" y="3984775"/>
            <a:ext cx="51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Bob</a:t>
            </a:r>
            <a:endParaRPr sz="1400">
              <a:solidFill>
                <a:schemeClr val="dk1"/>
              </a:solidFill>
              <a:latin typeface="Trebuchet MS"/>
              <a:ea typeface="Trebuchet MS"/>
              <a:cs typeface="Trebuchet MS"/>
              <a:sym typeface="Trebuchet MS"/>
            </a:endParaRPr>
          </a:p>
        </p:txBody>
      </p:sp>
      <p:cxnSp>
        <p:nvCxnSpPr>
          <p:cNvPr id="340" name="Google Shape;340;p41"/>
          <p:cNvCxnSpPr/>
          <p:nvPr/>
        </p:nvCxnSpPr>
        <p:spPr>
          <a:xfrm rot="10800000">
            <a:off x="4894630" y="2418174"/>
            <a:ext cx="547800" cy="732300"/>
          </a:xfrm>
          <a:prstGeom prst="straightConnector1">
            <a:avLst/>
          </a:prstGeom>
          <a:noFill/>
          <a:ln cap="rnd" cmpd="sng" w="12700">
            <a:solidFill>
              <a:schemeClr val="accent1"/>
            </a:solidFill>
            <a:prstDash val="solid"/>
            <a:round/>
            <a:headEnd len="sm" w="sm" type="none"/>
            <a:tailEnd len="med" w="med" type="triangle"/>
          </a:ln>
        </p:spPr>
      </p:cxnSp>
      <p:sp>
        <p:nvSpPr>
          <p:cNvPr id="341" name="Google Shape;341;p41"/>
          <p:cNvSpPr txBox="1"/>
          <p:nvPr/>
        </p:nvSpPr>
        <p:spPr>
          <a:xfrm>
            <a:off x="5250975" y="2545475"/>
            <a:ext cx="2234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2. RevealSecret: Secret_A</a:t>
            </a:r>
            <a:endParaRPr sz="1400">
              <a:solidFill>
                <a:schemeClr val="dk1"/>
              </a:solidFill>
              <a:latin typeface="Trebuchet MS"/>
              <a:ea typeface="Trebuchet MS"/>
              <a:cs typeface="Trebuchet MS"/>
              <a:sym typeface="Trebuchet MS"/>
            </a:endParaRPr>
          </a:p>
        </p:txBody>
      </p:sp>
      <p:sp>
        <p:nvSpPr>
          <p:cNvPr id="342" name="Google Shape;342;p4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42"/>
          <p:cNvSpPr/>
          <p:nvPr/>
        </p:nvSpPr>
        <p:spPr>
          <a:xfrm>
            <a:off x="1143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1</a:t>
            </a:r>
            <a:r>
              <a:rPr lang="en" sz="1400">
                <a:solidFill>
                  <a:schemeClr val="lt1"/>
                </a:solidFill>
                <a:latin typeface="Trebuchet MS"/>
                <a:ea typeface="Trebuchet MS"/>
                <a:cs typeface="Trebuchet MS"/>
                <a:sym typeface="Trebuchet MS"/>
              </a:rPr>
              <a:t>https://www.intel.com/content/www/us/en/developer/tools/software-guard-extensions/overview.html</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2</a:t>
            </a:r>
            <a:r>
              <a:rPr lang="en" sz="1400">
                <a:solidFill>
                  <a:schemeClr val="lt1"/>
                </a:solidFill>
                <a:latin typeface="Trebuchet MS"/>
                <a:ea typeface="Trebuchet MS"/>
                <a:cs typeface="Trebuchet MS"/>
                <a:sym typeface="Trebuchet MS"/>
              </a:rPr>
              <a:t>https://www.amd.com/en/developer/sev.html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3</a:t>
            </a:r>
            <a:r>
              <a:rPr lang="en" sz="1400">
                <a:solidFill>
                  <a:schemeClr val="lt1"/>
                </a:solidFill>
                <a:latin typeface="Trebuchet MS"/>
                <a:ea typeface="Trebuchet MS"/>
                <a:cs typeface="Trebuchet MS"/>
                <a:sym typeface="Trebuchet MS"/>
              </a:rPr>
              <a:t>https://www.arm.com/technologies/trustzone-for-cortex-m#:~:text=Arm%20TrustZone%20technology%20is%20used,Learn%20More</a:t>
            </a:r>
            <a:endParaRPr sz="1400">
              <a:solidFill>
                <a:schemeClr val="lt1"/>
              </a:solidFill>
              <a:latin typeface="Trebuchet MS"/>
              <a:ea typeface="Trebuchet MS"/>
              <a:cs typeface="Trebuchet MS"/>
              <a:sym typeface="Trebuchet MS"/>
            </a:endParaRPr>
          </a:p>
        </p:txBody>
      </p:sp>
      <p:sp>
        <p:nvSpPr>
          <p:cNvPr id="348" name="Google Shape;348;p42"/>
          <p:cNvSpPr/>
          <p:nvPr/>
        </p:nvSpPr>
        <p:spPr>
          <a:xfrm>
            <a:off x="3201179" y="1432086"/>
            <a:ext cx="1663500" cy="14112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Enclave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br>
              <a:rPr lang="en" sz="1400">
                <a:solidFill>
                  <a:schemeClr val="lt1"/>
                </a:solidFill>
                <a:latin typeface="Trebuchet MS"/>
                <a:ea typeface="Trebuchet MS"/>
                <a:cs typeface="Trebuchet MS"/>
                <a:sym typeface="Trebuchet MS"/>
              </a:rPr>
            </a:b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349" name="Google Shape;349;p42"/>
          <p:cNvSpPr txBox="1"/>
          <p:nvPr/>
        </p:nvSpPr>
        <p:spPr>
          <a:xfrm>
            <a:off x="759065" y="447696"/>
            <a:ext cx="7648200" cy="824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Application: Secret Keeper Smart Contract</a:t>
            </a:r>
            <a:endParaRPr sz="2700">
              <a:solidFill>
                <a:schemeClr val="accent1"/>
              </a:solidFill>
              <a:latin typeface="Trebuchet MS"/>
              <a:ea typeface="Trebuchet MS"/>
              <a:cs typeface="Trebuchet MS"/>
              <a:sym typeface="Trebuchet MS"/>
            </a:endParaRPr>
          </a:p>
        </p:txBody>
      </p:sp>
      <p:sp>
        <p:nvSpPr>
          <p:cNvPr id="350" name="Google Shape;350;p42"/>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1" name="Google Shape;351;p42"/>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circle, light&#10;&#10;Description automatically generated" id="352" name="Google Shape;352;p42"/>
          <p:cNvPicPr preferRelativeResize="0"/>
          <p:nvPr/>
        </p:nvPicPr>
        <p:blipFill rotWithShape="1">
          <a:blip r:embed="rId3">
            <a:alphaModFix/>
          </a:blip>
          <a:srcRect b="0" l="13341" r="18067" t="8130"/>
          <a:stretch/>
        </p:blipFill>
        <p:spPr>
          <a:xfrm>
            <a:off x="3207378" y="1589084"/>
            <a:ext cx="1675604" cy="1411345"/>
          </a:xfrm>
          <a:prstGeom prst="rect">
            <a:avLst/>
          </a:prstGeom>
          <a:noFill/>
          <a:ln>
            <a:noFill/>
          </a:ln>
        </p:spPr>
      </p:pic>
      <p:pic>
        <p:nvPicPr>
          <p:cNvPr descr="User Crown Female with solid fill" id="353" name="Google Shape;353;p42"/>
          <p:cNvPicPr preferRelativeResize="0"/>
          <p:nvPr/>
        </p:nvPicPr>
        <p:blipFill rotWithShape="1">
          <a:blip r:embed="rId4">
            <a:alphaModFix/>
          </a:blip>
          <a:srcRect b="0" l="0" r="0" t="0"/>
          <a:stretch/>
        </p:blipFill>
        <p:spPr>
          <a:xfrm>
            <a:off x="1801535" y="3418698"/>
            <a:ext cx="685800" cy="685800"/>
          </a:xfrm>
          <a:prstGeom prst="rect">
            <a:avLst/>
          </a:prstGeom>
          <a:noFill/>
          <a:ln>
            <a:noFill/>
          </a:ln>
        </p:spPr>
      </p:pic>
      <p:sp>
        <p:nvSpPr>
          <p:cNvPr id="354" name="Google Shape;354;p42"/>
          <p:cNvSpPr/>
          <p:nvPr/>
        </p:nvSpPr>
        <p:spPr>
          <a:xfrm>
            <a:off x="4976705" y="1415622"/>
            <a:ext cx="1876200" cy="9540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Worldstate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pic>
        <p:nvPicPr>
          <p:cNvPr descr="User Crown Male outline" id="355" name="Google Shape;355;p42"/>
          <p:cNvPicPr preferRelativeResize="0"/>
          <p:nvPr/>
        </p:nvPicPr>
        <p:blipFill rotWithShape="1">
          <a:blip r:embed="rId5">
            <a:alphaModFix/>
          </a:blip>
          <a:srcRect b="0" l="0" r="0" t="0"/>
          <a:stretch/>
        </p:blipFill>
        <p:spPr>
          <a:xfrm>
            <a:off x="5456312" y="3348837"/>
            <a:ext cx="685800" cy="685800"/>
          </a:xfrm>
          <a:prstGeom prst="rect">
            <a:avLst/>
          </a:prstGeom>
          <a:noFill/>
          <a:ln>
            <a:noFill/>
          </a:ln>
        </p:spPr>
      </p:pic>
      <p:sp>
        <p:nvSpPr>
          <p:cNvPr id="356" name="Google Shape;356;p42"/>
          <p:cNvSpPr txBox="1"/>
          <p:nvPr/>
        </p:nvSpPr>
        <p:spPr>
          <a:xfrm>
            <a:off x="5017999" y="1726750"/>
            <a:ext cx="142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Authlist: [Alice]</a:t>
            </a:r>
            <a:endParaRPr sz="1400">
              <a:solidFill>
                <a:schemeClr val="dk1"/>
              </a:solidFill>
              <a:latin typeface="Trebuchet MS"/>
              <a:ea typeface="Trebuchet MS"/>
              <a:cs typeface="Trebuchet MS"/>
              <a:sym typeface="Trebuchet MS"/>
            </a:endParaRPr>
          </a:p>
        </p:txBody>
      </p:sp>
      <p:sp>
        <p:nvSpPr>
          <p:cNvPr id="357" name="Google Shape;357;p42"/>
          <p:cNvSpPr txBox="1"/>
          <p:nvPr/>
        </p:nvSpPr>
        <p:spPr>
          <a:xfrm>
            <a:off x="5018009" y="2112562"/>
            <a:ext cx="148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Secret: Secret_B </a:t>
            </a:r>
            <a:endParaRPr sz="1400">
              <a:solidFill>
                <a:schemeClr val="dk1"/>
              </a:solidFill>
              <a:latin typeface="Trebuchet MS"/>
              <a:ea typeface="Trebuchet MS"/>
              <a:cs typeface="Trebuchet MS"/>
              <a:sym typeface="Trebuchet MS"/>
            </a:endParaRPr>
          </a:p>
        </p:txBody>
      </p:sp>
      <p:cxnSp>
        <p:nvCxnSpPr>
          <p:cNvPr id="358" name="Google Shape;358;p42"/>
          <p:cNvCxnSpPr/>
          <p:nvPr/>
        </p:nvCxnSpPr>
        <p:spPr>
          <a:xfrm flipH="1" rot="10800000">
            <a:off x="2333331" y="2218813"/>
            <a:ext cx="795900" cy="980100"/>
          </a:xfrm>
          <a:prstGeom prst="straightConnector1">
            <a:avLst/>
          </a:prstGeom>
          <a:noFill/>
          <a:ln cap="rnd" cmpd="sng" w="12700">
            <a:solidFill>
              <a:schemeClr val="accent1"/>
            </a:solidFill>
            <a:prstDash val="solid"/>
            <a:round/>
            <a:headEnd len="sm" w="sm" type="none"/>
            <a:tailEnd len="med" w="med" type="triangle"/>
          </a:ln>
        </p:spPr>
      </p:cxnSp>
      <p:sp>
        <p:nvSpPr>
          <p:cNvPr id="359" name="Google Shape;359;p42"/>
          <p:cNvSpPr txBox="1"/>
          <p:nvPr/>
        </p:nvSpPr>
        <p:spPr>
          <a:xfrm>
            <a:off x="1020745" y="2364196"/>
            <a:ext cx="2099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1. AddUser: Bob</a:t>
            </a:r>
            <a:br>
              <a:rPr lang="en" sz="1400">
                <a:solidFill>
                  <a:schemeClr val="dk1"/>
                </a:solidFill>
                <a:latin typeface="Trebuchet MS"/>
                <a:ea typeface="Trebuchet MS"/>
                <a:cs typeface="Trebuchet MS"/>
                <a:sym typeface="Trebuchet MS"/>
              </a:rPr>
            </a:br>
            <a:r>
              <a:rPr lang="en" sz="1400">
                <a:solidFill>
                  <a:schemeClr val="dk1"/>
                </a:solidFill>
                <a:latin typeface="Trebuchet MS"/>
                <a:ea typeface="Trebuchet MS"/>
                <a:cs typeface="Trebuchet MS"/>
                <a:sym typeface="Trebuchet MS"/>
              </a:rPr>
              <a:t>    LockSecret: Secret_A</a:t>
            </a:r>
            <a:endParaRPr sz="1400">
              <a:solidFill>
                <a:schemeClr val="dk1"/>
              </a:solidFill>
              <a:latin typeface="Trebuchet MS"/>
              <a:ea typeface="Trebuchet MS"/>
              <a:cs typeface="Trebuchet MS"/>
              <a:sym typeface="Trebuchet MS"/>
            </a:endParaRPr>
          </a:p>
        </p:txBody>
      </p:sp>
      <p:sp>
        <p:nvSpPr>
          <p:cNvPr id="360" name="Google Shape;360;p42"/>
          <p:cNvSpPr txBox="1"/>
          <p:nvPr/>
        </p:nvSpPr>
        <p:spPr>
          <a:xfrm>
            <a:off x="1881651" y="4007000"/>
            <a:ext cx="60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Alice</a:t>
            </a:r>
            <a:endParaRPr sz="1400">
              <a:solidFill>
                <a:schemeClr val="dk1"/>
              </a:solidFill>
              <a:latin typeface="Trebuchet MS"/>
              <a:ea typeface="Trebuchet MS"/>
              <a:cs typeface="Trebuchet MS"/>
              <a:sym typeface="Trebuchet MS"/>
            </a:endParaRPr>
          </a:p>
        </p:txBody>
      </p:sp>
      <p:sp>
        <p:nvSpPr>
          <p:cNvPr id="361" name="Google Shape;361;p42"/>
          <p:cNvSpPr txBox="1"/>
          <p:nvPr/>
        </p:nvSpPr>
        <p:spPr>
          <a:xfrm>
            <a:off x="5586901" y="3984775"/>
            <a:ext cx="51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Bob</a:t>
            </a:r>
            <a:endParaRPr sz="1400">
              <a:solidFill>
                <a:schemeClr val="dk1"/>
              </a:solidFill>
              <a:latin typeface="Trebuchet MS"/>
              <a:ea typeface="Trebuchet MS"/>
              <a:cs typeface="Trebuchet MS"/>
              <a:sym typeface="Trebuchet MS"/>
            </a:endParaRPr>
          </a:p>
        </p:txBody>
      </p:sp>
      <p:cxnSp>
        <p:nvCxnSpPr>
          <p:cNvPr id="362" name="Google Shape;362;p42"/>
          <p:cNvCxnSpPr/>
          <p:nvPr/>
        </p:nvCxnSpPr>
        <p:spPr>
          <a:xfrm rot="10800000">
            <a:off x="4894630" y="2418174"/>
            <a:ext cx="547800" cy="732300"/>
          </a:xfrm>
          <a:prstGeom prst="straightConnector1">
            <a:avLst/>
          </a:prstGeom>
          <a:noFill/>
          <a:ln cap="rnd" cmpd="sng" w="12700">
            <a:solidFill>
              <a:schemeClr val="accent1"/>
            </a:solidFill>
            <a:prstDash val="solid"/>
            <a:round/>
            <a:headEnd len="sm" w="sm" type="none"/>
            <a:tailEnd len="med" w="med" type="triangle"/>
          </a:ln>
        </p:spPr>
      </p:cxnSp>
      <p:sp>
        <p:nvSpPr>
          <p:cNvPr id="363" name="Google Shape;363;p42"/>
          <p:cNvSpPr txBox="1"/>
          <p:nvPr/>
        </p:nvSpPr>
        <p:spPr>
          <a:xfrm>
            <a:off x="5250975" y="2545475"/>
            <a:ext cx="2234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2. RevealSecret: Secret_A</a:t>
            </a:r>
            <a:endParaRPr sz="1400">
              <a:solidFill>
                <a:schemeClr val="dk1"/>
              </a:solidFill>
              <a:latin typeface="Trebuchet MS"/>
              <a:ea typeface="Trebuchet MS"/>
              <a:cs typeface="Trebuchet MS"/>
              <a:sym typeface="Trebuchet MS"/>
            </a:endParaRPr>
          </a:p>
        </p:txBody>
      </p:sp>
      <p:sp>
        <p:nvSpPr>
          <p:cNvPr id="364" name="Google Shape;364;p42"/>
          <p:cNvSpPr txBox="1"/>
          <p:nvPr/>
        </p:nvSpPr>
        <p:spPr>
          <a:xfrm>
            <a:off x="1020750" y="2879325"/>
            <a:ext cx="2099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3. RemoveUser: Bob</a:t>
            </a:r>
            <a:br>
              <a:rPr lang="en" sz="1400">
                <a:solidFill>
                  <a:schemeClr val="dk1"/>
                </a:solidFill>
                <a:latin typeface="Trebuchet MS"/>
                <a:ea typeface="Trebuchet MS"/>
                <a:cs typeface="Trebuchet MS"/>
                <a:sym typeface="Trebuchet MS"/>
              </a:rPr>
            </a:br>
            <a:r>
              <a:rPr lang="en" sz="1400">
                <a:solidFill>
                  <a:schemeClr val="dk1"/>
                </a:solidFill>
                <a:latin typeface="Trebuchet MS"/>
                <a:ea typeface="Trebuchet MS"/>
                <a:cs typeface="Trebuchet MS"/>
                <a:sym typeface="Trebuchet MS"/>
              </a:rPr>
              <a:t>    LockSecret: Secret_B</a:t>
            </a:r>
            <a:endParaRPr sz="1400">
              <a:solidFill>
                <a:schemeClr val="dk1"/>
              </a:solidFill>
              <a:latin typeface="Trebuchet MS"/>
              <a:ea typeface="Trebuchet MS"/>
              <a:cs typeface="Trebuchet MS"/>
              <a:sym typeface="Trebuchet MS"/>
            </a:endParaRPr>
          </a:p>
        </p:txBody>
      </p:sp>
      <p:cxnSp>
        <p:nvCxnSpPr>
          <p:cNvPr id="365" name="Google Shape;365;p42"/>
          <p:cNvCxnSpPr/>
          <p:nvPr/>
        </p:nvCxnSpPr>
        <p:spPr>
          <a:xfrm flipH="1" rot="10800000">
            <a:off x="2369381" y="2701084"/>
            <a:ext cx="795900" cy="980100"/>
          </a:xfrm>
          <a:prstGeom prst="straightConnector1">
            <a:avLst/>
          </a:prstGeom>
          <a:noFill/>
          <a:ln cap="rnd" cmpd="sng" w="12700">
            <a:solidFill>
              <a:schemeClr val="accent1"/>
            </a:solidFill>
            <a:prstDash val="solid"/>
            <a:round/>
            <a:headEnd len="sm" w="sm" type="none"/>
            <a:tailEnd len="med" w="med" type="triangle"/>
          </a:ln>
        </p:spPr>
      </p:cxnSp>
      <p:sp>
        <p:nvSpPr>
          <p:cNvPr id="366" name="Google Shape;366;p4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43"/>
          <p:cNvSpPr/>
          <p:nvPr/>
        </p:nvSpPr>
        <p:spPr>
          <a:xfrm>
            <a:off x="1143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1</a:t>
            </a:r>
            <a:r>
              <a:rPr lang="en" sz="1400">
                <a:solidFill>
                  <a:schemeClr val="lt1"/>
                </a:solidFill>
                <a:latin typeface="Trebuchet MS"/>
                <a:ea typeface="Trebuchet MS"/>
                <a:cs typeface="Trebuchet MS"/>
                <a:sym typeface="Trebuchet MS"/>
              </a:rPr>
              <a:t>https://www.intel.com/content/www/us/en/developer/tools/software-guard-extensions/overview.html</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2</a:t>
            </a:r>
            <a:r>
              <a:rPr lang="en" sz="1400">
                <a:solidFill>
                  <a:schemeClr val="lt1"/>
                </a:solidFill>
                <a:latin typeface="Trebuchet MS"/>
                <a:ea typeface="Trebuchet MS"/>
                <a:cs typeface="Trebuchet MS"/>
                <a:sym typeface="Trebuchet MS"/>
              </a:rPr>
              <a:t>https://www.amd.com/en/developer/sev.html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3</a:t>
            </a:r>
            <a:r>
              <a:rPr lang="en" sz="1400">
                <a:solidFill>
                  <a:schemeClr val="lt1"/>
                </a:solidFill>
                <a:latin typeface="Trebuchet MS"/>
                <a:ea typeface="Trebuchet MS"/>
                <a:cs typeface="Trebuchet MS"/>
                <a:sym typeface="Trebuchet MS"/>
              </a:rPr>
              <a:t>https://www.arm.com/technologies/trustzone-for-cortex-m#:~:text=Arm%20TrustZone%20technology%20is%20used,Learn%20More</a:t>
            </a:r>
            <a:endParaRPr sz="1400">
              <a:solidFill>
                <a:schemeClr val="lt1"/>
              </a:solidFill>
              <a:latin typeface="Trebuchet MS"/>
              <a:ea typeface="Trebuchet MS"/>
              <a:cs typeface="Trebuchet MS"/>
              <a:sym typeface="Trebuchet MS"/>
            </a:endParaRPr>
          </a:p>
        </p:txBody>
      </p:sp>
      <p:sp>
        <p:nvSpPr>
          <p:cNvPr id="372" name="Google Shape;372;p43"/>
          <p:cNvSpPr/>
          <p:nvPr/>
        </p:nvSpPr>
        <p:spPr>
          <a:xfrm>
            <a:off x="3201179" y="1432086"/>
            <a:ext cx="1663500" cy="14112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Enclave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br>
              <a:rPr lang="en" sz="1400">
                <a:solidFill>
                  <a:schemeClr val="lt1"/>
                </a:solidFill>
                <a:latin typeface="Trebuchet MS"/>
                <a:ea typeface="Trebuchet MS"/>
                <a:cs typeface="Trebuchet MS"/>
                <a:sym typeface="Trebuchet MS"/>
              </a:rPr>
            </a:b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373" name="Google Shape;373;p43"/>
          <p:cNvSpPr txBox="1"/>
          <p:nvPr/>
        </p:nvSpPr>
        <p:spPr>
          <a:xfrm>
            <a:off x="759065" y="447696"/>
            <a:ext cx="7648200" cy="824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Application: Secret Keeper Smart Contract</a:t>
            </a:r>
            <a:endParaRPr sz="2700">
              <a:solidFill>
                <a:schemeClr val="accent1"/>
              </a:solidFill>
              <a:latin typeface="Trebuchet MS"/>
              <a:ea typeface="Trebuchet MS"/>
              <a:cs typeface="Trebuchet MS"/>
              <a:sym typeface="Trebuchet MS"/>
            </a:endParaRPr>
          </a:p>
        </p:txBody>
      </p:sp>
      <p:sp>
        <p:nvSpPr>
          <p:cNvPr id="374" name="Google Shape;374;p43"/>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5" name="Google Shape;375;p43"/>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circle, light&#10;&#10;Description automatically generated" id="376" name="Google Shape;376;p43"/>
          <p:cNvPicPr preferRelativeResize="0"/>
          <p:nvPr/>
        </p:nvPicPr>
        <p:blipFill rotWithShape="1">
          <a:blip r:embed="rId3">
            <a:alphaModFix/>
          </a:blip>
          <a:srcRect b="0" l="13341" r="18067" t="8130"/>
          <a:stretch/>
        </p:blipFill>
        <p:spPr>
          <a:xfrm>
            <a:off x="3207378" y="1589084"/>
            <a:ext cx="1675604" cy="1411345"/>
          </a:xfrm>
          <a:prstGeom prst="rect">
            <a:avLst/>
          </a:prstGeom>
          <a:noFill/>
          <a:ln>
            <a:noFill/>
          </a:ln>
        </p:spPr>
      </p:pic>
      <p:pic>
        <p:nvPicPr>
          <p:cNvPr descr="User Crown Female with solid fill" id="377" name="Google Shape;377;p43"/>
          <p:cNvPicPr preferRelativeResize="0"/>
          <p:nvPr/>
        </p:nvPicPr>
        <p:blipFill rotWithShape="1">
          <a:blip r:embed="rId4">
            <a:alphaModFix/>
          </a:blip>
          <a:srcRect b="0" l="0" r="0" t="0"/>
          <a:stretch/>
        </p:blipFill>
        <p:spPr>
          <a:xfrm>
            <a:off x="1801535" y="3418698"/>
            <a:ext cx="685800" cy="685800"/>
          </a:xfrm>
          <a:prstGeom prst="rect">
            <a:avLst/>
          </a:prstGeom>
          <a:noFill/>
          <a:ln>
            <a:noFill/>
          </a:ln>
        </p:spPr>
      </p:pic>
      <p:sp>
        <p:nvSpPr>
          <p:cNvPr id="378" name="Google Shape;378;p43"/>
          <p:cNvSpPr/>
          <p:nvPr/>
        </p:nvSpPr>
        <p:spPr>
          <a:xfrm>
            <a:off x="4976705" y="1415622"/>
            <a:ext cx="1876200" cy="954000"/>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Worldstate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pic>
        <p:nvPicPr>
          <p:cNvPr descr="User Crown Male outline" id="379" name="Google Shape;379;p43"/>
          <p:cNvPicPr preferRelativeResize="0"/>
          <p:nvPr/>
        </p:nvPicPr>
        <p:blipFill rotWithShape="1">
          <a:blip r:embed="rId5">
            <a:alphaModFix/>
          </a:blip>
          <a:srcRect b="0" l="0" r="0" t="0"/>
          <a:stretch/>
        </p:blipFill>
        <p:spPr>
          <a:xfrm>
            <a:off x="5456312" y="3348837"/>
            <a:ext cx="685800" cy="685800"/>
          </a:xfrm>
          <a:prstGeom prst="rect">
            <a:avLst/>
          </a:prstGeom>
          <a:noFill/>
          <a:ln>
            <a:noFill/>
          </a:ln>
        </p:spPr>
      </p:pic>
      <p:sp>
        <p:nvSpPr>
          <p:cNvPr id="380" name="Google Shape;380;p43"/>
          <p:cNvSpPr txBox="1"/>
          <p:nvPr/>
        </p:nvSpPr>
        <p:spPr>
          <a:xfrm>
            <a:off x="5017999" y="1726750"/>
            <a:ext cx="1425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Authlist: [Alice]</a:t>
            </a:r>
            <a:endParaRPr sz="1400">
              <a:solidFill>
                <a:schemeClr val="dk1"/>
              </a:solidFill>
              <a:latin typeface="Trebuchet MS"/>
              <a:ea typeface="Trebuchet MS"/>
              <a:cs typeface="Trebuchet MS"/>
              <a:sym typeface="Trebuchet MS"/>
            </a:endParaRPr>
          </a:p>
        </p:txBody>
      </p:sp>
      <p:sp>
        <p:nvSpPr>
          <p:cNvPr id="381" name="Google Shape;381;p43"/>
          <p:cNvSpPr txBox="1"/>
          <p:nvPr/>
        </p:nvSpPr>
        <p:spPr>
          <a:xfrm>
            <a:off x="5018009" y="2112562"/>
            <a:ext cx="148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Secret: Secret_B </a:t>
            </a:r>
            <a:endParaRPr sz="1400">
              <a:solidFill>
                <a:schemeClr val="dk1"/>
              </a:solidFill>
              <a:latin typeface="Trebuchet MS"/>
              <a:ea typeface="Trebuchet MS"/>
              <a:cs typeface="Trebuchet MS"/>
              <a:sym typeface="Trebuchet MS"/>
            </a:endParaRPr>
          </a:p>
        </p:txBody>
      </p:sp>
      <p:cxnSp>
        <p:nvCxnSpPr>
          <p:cNvPr id="382" name="Google Shape;382;p43"/>
          <p:cNvCxnSpPr/>
          <p:nvPr/>
        </p:nvCxnSpPr>
        <p:spPr>
          <a:xfrm flipH="1" rot="10800000">
            <a:off x="2333331" y="2218813"/>
            <a:ext cx="795900" cy="980100"/>
          </a:xfrm>
          <a:prstGeom prst="straightConnector1">
            <a:avLst/>
          </a:prstGeom>
          <a:noFill/>
          <a:ln cap="rnd" cmpd="sng" w="12700">
            <a:solidFill>
              <a:schemeClr val="accent1"/>
            </a:solidFill>
            <a:prstDash val="solid"/>
            <a:round/>
            <a:headEnd len="sm" w="sm" type="none"/>
            <a:tailEnd len="med" w="med" type="triangle"/>
          </a:ln>
        </p:spPr>
      </p:cxnSp>
      <p:sp>
        <p:nvSpPr>
          <p:cNvPr id="383" name="Google Shape;383;p43"/>
          <p:cNvSpPr txBox="1"/>
          <p:nvPr/>
        </p:nvSpPr>
        <p:spPr>
          <a:xfrm>
            <a:off x="1020745" y="2364196"/>
            <a:ext cx="2099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1. AddUser: Bob</a:t>
            </a:r>
            <a:br>
              <a:rPr lang="en" sz="1400">
                <a:solidFill>
                  <a:schemeClr val="dk1"/>
                </a:solidFill>
                <a:latin typeface="Trebuchet MS"/>
                <a:ea typeface="Trebuchet MS"/>
                <a:cs typeface="Trebuchet MS"/>
                <a:sym typeface="Trebuchet MS"/>
              </a:rPr>
            </a:br>
            <a:r>
              <a:rPr lang="en" sz="1400">
                <a:solidFill>
                  <a:schemeClr val="dk1"/>
                </a:solidFill>
                <a:latin typeface="Trebuchet MS"/>
                <a:ea typeface="Trebuchet MS"/>
                <a:cs typeface="Trebuchet MS"/>
                <a:sym typeface="Trebuchet MS"/>
              </a:rPr>
              <a:t>    LockSecret: Secret_A</a:t>
            </a:r>
            <a:endParaRPr sz="1400">
              <a:solidFill>
                <a:schemeClr val="dk1"/>
              </a:solidFill>
              <a:latin typeface="Trebuchet MS"/>
              <a:ea typeface="Trebuchet MS"/>
              <a:cs typeface="Trebuchet MS"/>
              <a:sym typeface="Trebuchet MS"/>
            </a:endParaRPr>
          </a:p>
        </p:txBody>
      </p:sp>
      <p:sp>
        <p:nvSpPr>
          <p:cNvPr id="384" name="Google Shape;384;p43"/>
          <p:cNvSpPr txBox="1"/>
          <p:nvPr/>
        </p:nvSpPr>
        <p:spPr>
          <a:xfrm>
            <a:off x="1881651" y="4007000"/>
            <a:ext cx="60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Alice</a:t>
            </a:r>
            <a:endParaRPr sz="1400">
              <a:solidFill>
                <a:schemeClr val="dk1"/>
              </a:solidFill>
              <a:latin typeface="Trebuchet MS"/>
              <a:ea typeface="Trebuchet MS"/>
              <a:cs typeface="Trebuchet MS"/>
              <a:sym typeface="Trebuchet MS"/>
            </a:endParaRPr>
          </a:p>
        </p:txBody>
      </p:sp>
      <p:sp>
        <p:nvSpPr>
          <p:cNvPr id="385" name="Google Shape;385;p43"/>
          <p:cNvSpPr txBox="1"/>
          <p:nvPr/>
        </p:nvSpPr>
        <p:spPr>
          <a:xfrm>
            <a:off x="5586901" y="3984775"/>
            <a:ext cx="51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Bob</a:t>
            </a:r>
            <a:endParaRPr sz="1400">
              <a:solidFill>
                <a:schemeClr val="dk1"/>
              </a:solidFill>
              <a:latin typeface="Trebuchet MS"/>
              <a:ea typeface="Trebuchet MS"/>
              <a:cs typeface="Trebuchet MS"/>
              <a:sym typeface="Trebuchet MS"/>
            </a:endParaRPr>
          </a:p>
        </p:txBody>
      </p:sp>
      <p:cxnSp>
        <p:nvCxnSpPr>
          <p:cNvPr id="386" name="Google Shape;386;p43"/>
          <p:cNvCxnSpPr/>
          <p:nvPr/>
        </p:nvCxnSpPr>
        <p:spPr>
          <a:xfrm rot="10800000">
            <a:off x="4894630" y="2418174"/>
            <a:ext cx="547800" cy="732300"/>
          </a:xfrm>
          <a:prstGeom prst="straightConnector1">
            <a:avLst/>
          </a:prstGeom>
          <a:noFill/>
          <a:ln cap="rnd" cmpd="sng" w="12700">
            <a:solidFill>
              <a:schemeClr val="accent1"/>
            </a:solidFill>
            <a:prstDash val="solid"/>
            <a:round/>
            <a:headEnd len="sm" w="sm" type="none"/>
            <a:tailEnd len="med" w="med" type="triangle"/>
          </a:ln>
        </p:spPr>
      </p:cxnSp>
      <p:sp>
        <p:nvSpPr>
          <p:cNvPr id="387" name="Google Shape;387;p43"/>
          <p:cNvSpPr txBox="1"/>
          <p:nvPr/>
        </p:nvSpPr>
        <p:spPr>
          <a:xfrm>
            <a:off x="5250975" y="2545475"/>
            <a:ext cx="2234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2. RevealSecret: Secret_A</a:t>
            </a:r>
            <a:endParaRPr sz="1400">
              <a:solidFill>
                <a:schemeClr val="dk1"/>
              </a:solidFill>
              <a:latin typeface="Trebuchet MS"/>
              <a:ea typeface="Trebuchet MS"/>
              <a:cs typeface="Trebuchet MS"/>
              <a:sym typeface="Trebuchet MS"/>
            </a:endParaRPr>
          </a:p>
        </p:txBody>
      </p:sp>
      <p:sp>
        <p:nvSpPr>
          <p:cNvPr id="388" name="Google Shape;388;p43"/>
          <p:cNvSpPr txBox="1"/>
          <p:nvPr/>
        </p:nvSpPr>
        <p:spPr>
          <a:xfrm>
            <a:off x="1020750" y="2879325"/>
            <a:ext cx="20997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3. RemoveUser: Bob</a:t>
            </a:r>
            <a:br>
              <a:rPr lang="en" sz="1400">
                <a:solidFill>
                  <a:schemeClr val="dk1"/>
                </a:solidFill>
                <a:latin typeface="Trebuchet MS"/>
                <a:ea typeface="Trebuchet MS"/>
                <a:cs typeface="Trebuchet MS"/>
                <a:sym typeface="Trebuchet MS"/>
              </a:rPr>
            </a:br>
            <a:r>
              <a:rPr lang="en" sz="1400">
                <a:solidFill>
                  <a:schemeClr val="dk1"/>
                </a:solidFill>
                <a:latin typeface="Trebuchet MS"/>
                <a:ea typeface="Trebuchet MS"/>
                <a:cs typeface="Trebuchet MS"/>
                <a:sym typeface="Trebuchet MS"/>
              </a:rPr>
              <a:t>    LockSecret: Secret_B</a:t>
            </a:r>
            <a:endParaRPr sz="1400">
              <a:solidFill>
                <a:schemeClr val="dk1"/>
              </a:solidFill>
              <a:latin typeface="Trebuchet MS"/>
              <a:ea typeface="Trebuchet MS"/>
              <a:cs typeface="Trebuchet MS"/>
              <a:sym typeface="Trebuchet MS"/>
            </a:endParaRPr>
          </a:p>
        </p:txBody>
      </p:sp>
      <p:sp>
        <p:nvSpPr>
          <p:cNvPr id="389" name="Google Shape;389;p43"/>
          <p:cNvSpPr txBox="1"/>
          <p:nvPr/>
        </p:nvSpPr>
        <p:spPr>
          <a:xfrm>
            <a:off x="5265600" y="3121700"/>
            <a:ext cx="2153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4. RevealSecret: (Failed)</a:t>
            </a:r>
            <a:endParaRPr sz="1400">
              <a:solidFill>
                <a:schemeClr val="dk1"/>
              </a:solidFill>
              <a:latin typeface="Trebuchet MS"/>
              <a:ea typeface="Trebuchet MS"/>
              <a:cs typeface="Trebuchet MS"/>
              <a:sym typeface="Trebuchet MS"/>
            </a:endParaRPr>
          </a:p>
        </p:txBody>
      </p:sp>
      <p:cxnSp>
        <p:nvCxnSpPr>
          <p:cNvPr id="390" name="Google Shape;390;p43"/>
          <p:cNvCxnSpPr/>
          <p:nvPr/>
        </p:nvCxnSpPr>
        <p:spPr>
          <a:xfrm flipH="1" rot="10800000">
            <a:off x="2369381" y="2701084"/>
            <a:ext cx="795900" cy="980100"/>
          </a:xfrm>
          <a:prstGeom prst="straightConnector1">
            <a:avLst/>
          </a:prstGeom>
          <a:noFill/>
          <a:ln cap="rnd" cmpd="sng" w="12700">
            <a:solidFill>
              <a:schemeClr val="accent1"/>
            </a:solidFill>
            <a:prstDash val="solid"/>
            <a:round/>
            <a:headEnd len="sm" w="sm" type="none"/>
            <a:tailEnd len="med" w="med" type="triangle"/>
          </a:ln>
        </p:spPr>
      </p:cxnSp>
      <p:cxnSp>
        <p:nvCxnSpPr>
          <p:cNvPr id="391" name="Google Shape;391;p43"/>
          <p:cNvCxnSpPr/>
          <p:nvPr/>
        </p:nvCxnSpPr>
        <p:spPr>
          <a:xfrm rot="10800000">
            <a:off x="4864632" y="2870311"/>
            <a:ext cx="547800" cy="732300"/>
          </a:xfrm>
          <a:prstGeom prst="straightConnector1">
            <a:avLst/>
          </a:prstGeom>
          <a:noFill/>
          <a:ln cap="rnd" cmpd="sng" w="12700">
            <a:solidFill>
              <a:schemeClr val="accent1"/>
            </a:solidFill>
            <a:prstDash val="solid"/>
            <a:round/>
            <a:headEnd len="sm" w="sm" type="none"/>
            <a:tailEnd len="med" w="med" type="triangle"/>
          </a:ln>
        </p:spPr>
      </p:cxnSp>
      <p:sp>
        <p:nvSpPr>
          <p:cNvPr id="392" name="Google Shape;392;p4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93" name="Google Shape;393;p43">
            <a:hlinkClick r:id="rId6"/>
          </p:cNvPr>
          <p:cNvPicPr preferRelativeResize="0"/>
          <p:nvPr/>
        </p:nvPicPr>
        <p:blipFill rotWithShape="1">
          <a:blip r:embed="rId7">
            <a:alphaModFix/>
          </a:blip>
          <a:srcRect b="0" l="0" r="0" t="0"/>
          <a:stretch/>
        </p:blipFill>
        <p:spPr>
          <a:xfrm>
            <a:off x="7124700" y="3364230"/>
            <a:ext cx="1682592" cy="1190625"/>
          </a:xfrm>
          <a:prstGeom prst="rect">
            <a:avLst/>
          </a:prstGeom>
          <a:noFill/>
          <a:ln>
            <a:noFill/>
          </a:ln>
        </p:spPr>
      </p:pic>
      <p:sp>
        <p:nvSpPr>
          <p:cNvPr id="394" name="Google Shape;394;p43"/>
          <p:cNvSpPr txBox="1"/>
          <p:nvPr/>
        </p:nvSpPr>
        <p:spPr>
          <a:xfrm>
            <a:off x="8572" y="4804886"/>
            <a:ext cx="54039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600">
                <a:solidFill>
                  <a:schemeClr val="dk1"/>
                </a:solidFill>
                <a:latin typeface="Trebuchet MS"/>
                <a:ea typeface="Trebuchet MS"/>
                <a:cs typeface="Trebuchet MS"/>
                <a:sym typeface="Trebuchet MS"/>
              </a:rPr>
              <a:t>Demo: https://www.loom.com/share/e3dca62f8df849229e2c6414fd374289?sid=473acda1-92ac-4ad6-89c4-ddb2f5786dd5</a:t>
            </a:r>
            <a:endParaRPr sz="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00" name="Google Shape;400;p44"/>
          <p:cNvSpPr txBox="1"/>
          <p:nvPr>
            <p:ph type="title"/>
          </p:nvPr>
        </p:nvSpPr>
        <p:spPr>
          <a:xfrm>
            <a:off x="965200" y="457200"/>
            <a:ext cx="7648200" cy="824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Rollback Attack! </a:t>
            </a:r>
            <a:r>
              <a:rPr lang="en"/>
              <a:t>Secret Keeper</a:t>
            </a:r>
            <a:endParaRPr/>
          </a:p>
        </p:txBody>
      </p:sp>
      <p:sp>
        <p:nvSpPr>
          <p:cNvPr id="401" name="Google Shape;401;p44"/>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2" name="Google Shape;402;p44"/>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3" name="Google Shape;403;p44"/>
          <p:cNvSpPr txBox="1"/>
          <p:nvPr>
            <p:ph idx="12" type="sldNum"/>
          </p:nvPr>
        </p:nvSpPr>
        <p:spPr>
          <a:xfrm>
            <a:off x="6597690" y="4261859"/>
            <a:ext cx="504674" cy="26966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700">
                <a:solidFill>
                  <a:schemeClr val="accent1"/>
                </a:solidFill>
                <a:latin typeface="Trebuchet MS"/>
                <a:ea typeface="Trebuchet MS"/>
                <a:cs typeface="Trebuchet MS"/>
                <a:sym typeface="Trebuchet MS"/>
              </a:rPr>
              <a:t>‹#›</a:t>
            </a:fld>
            <a:endParaRPr/>
          </a:p>
        </p:txBody>
      </p:sp>
      <p:sp>
        <p:nvSpPr>
          <p:cNvPr id="404" name="Google Shape;404;p44"/>
          <p:cNvSpPr txBox="1"/>
          <p:nvPr>
            <p:ph idx="1" type="body"/>
          </p:nvPr>
        </p:nvSpPr>
        <p:spPr>
          <a:xfrm>
            <a:off x="508001" y="1665513"/>
            <a:ext cx="3809700" cy="2656200"/>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accent1"/>
              </a:buClr>
              <a:buSzPts val="2100"/>
              <a:buFont typeface="Arial"/>
              <a:buNone/>
            </a:pPr>
            <a:r>
              <a:rPr b="0" i="0" lang="en" sz="1800" u="none" cap="none" strike="noStrike">
                <a:solidFill>
                  <a:schemeClr val="dk1"/>
                </a:solidFill>
                <a:latin typeface="Trebuchet MS"/>
                <a:ea typeface="Trebuchet MS"/>
                <a:cs typeface="Trebuchet MS"/>
                <a:sym typeface="Trebuchet MS"/>
              </a:rPr>
              <a:t>Action</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(Lock) 	🡪 Secret A</a:t>
            </a:r>
            <a:endParaRPr b="0" i="0" sz="1800" u="none" cap="none" strike="noStrike">
              <a:solidFill>
                <a:schemeClr val="dk1"/>
              </a:solidFill>
              <a:latin typeface="Trebuchet MS"/>
              <a:ea typeface="Trebuchet MS"/>
              <a:cs typeface="Trebuchet MS"/>
              <a:sym typeface="Trebuchet MS"/>
            </a:endParaRPr>
          </a:p>
        </p:txBody>
      </p:sp>
      <p:sp>
        <p:nvSpPr>
          <p:cNvPr id="405" name="Google Shape;405;p44"/>
          <p:cNvSpPr txBox="1"/>
          <p:nvPr/>
        </p:nvSpPr>
        <p:spPr>
          <a:xfrm>
            <a:off x="4147458" y="1620438"/>
            <a:ext cx="3809831" cy="2656286"/>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dk1"/>
              </a:buClr>
              <a:buSzPts val="2300"/>
              <a:buFont typeface="Arial"/>
              <a:buNone/>
            </a:pPr>
            <a:r>
              <a:rPr lang="en" sz="1800">
                <a:solidFill>
                  <a:schemeClr val="dk1"/>
                </a:solidFill>
                <a:latin typeface="Trebuchet MS"/>
                <a:ea typeface="Trebuchet MS"/>
                <a:cs typeface="Trebuchet MS"/>
                <a:sym typeface="Trebuchet MS"/>
              </a:rPr>
              <a:t>AuthList	          	Secret</a:t>
            </a:r>
            <a:endParaRPr sz="1800">
              <a:solidFill>
                <a:schemeClr val="dk1"/>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11" name="Google Shape;411;p45"/>
          <p:cNvSpPr txBox="1"/>
          <p:nvPr>
            <p:ph type="title"/>
          </p:nvPr>
        </p:nvSpPr>
        <p:spPr>
          <a:xfrm>
            <a:off x="965200" y="457200"/>
            <a:ext cx="7648120" cy="824593"/>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Rollback Attack! Secret Keeper</a:t>
            </a:r>
            <a:endParaRPr/>
          </a:p>
        </p:txBody>
      </p:sp>
      <p:sp>
        <p:nvSpPr>
          <p:cNvPr id="412" name="Google Shape;412;p45"/>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 name="Google Shape;413;p45"/>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45"/>
          <p:cNvSpPr txBox="1"/>
          <p:nvPr>
            <p:ph idx="12" type="sldNum"/>
          </p:nvPr>
        </p:nvSpPr>
        <p:spPr>
          <a:xfrm>
            <a:off x="6597690" y="4261859"/>
            <a:ext cx="504674" cy="26966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700">
                <a:solidFill>
                  <a:schemeClr val="accent1"/>
                </a:solidFill>
                <a:latin typeface="Trebuchet MS"/>
                <a:ea typeface="Trebuchet MS"/>
                <a:cs typeface="Trebuchet MS"/>
                <a:sym typeface="Trebuchet MS"/>
              </a:rPr>
              <a:t>‹#›</a:t>
            </a:fld>
            <a:endParaRPr/>
          </a:p>
        </p:txBody>
      </p:sp>
      <p:sp>
        <p:nvSpPr>
          <p:cNvPr id="415" name="Google Shape;415;p45"/>
          <p:cNvSpPr txBox="1"/>
          <p:nvPr>
            <p:ph idx="1" type="body"/>
          </p:nvPr>
        </p:nvSpPr>
        <p:spPr>
          <a:xfrm>
            <a:off x="508001" y="1665513"/>
            <a:ext cx="3809700" cy="2656200"/>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accent1"/>
              </a:buClr>
              <a:buSzPts val="2100"/>
              <a:buFont typeface="Arial"/>
              <a:buNone/>
            </a:pPr>
            <a:r>
              <a:rPr b="0" i="0" lang="en" sz="1800" u="none" cap="none" strike="noStrike">
                <a:solidFill>
                  <a:schemeClr val="dk1"/>
                </a:solidFill>
                <a:latin typeface="Trebuchet MS"/>
                <a:ea typeface="Trebuchet MS"/>
                <a:cs typeface="Trebuchet MS"/>
                <a:sym typeface="Trebuchet MS"/>
              </a:rPr>
              <a:t>Action</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(Lock) 	🡪 Secret A</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Bob (Reveal) 	🡪 (Success)</a:t>
            </a:r>
            <a:endParaRPr b="0" i="0" sz="1800" u="none" cap="none" strike="noStrike">
              <a:solidFill>
                <a:schemeClr val="dk1"/>
              </a:solidFill>
              <a:latin typeface="Trebuchet MS"/>
              <a:ea typeface="Trebuchet MS"/>
              <a:cs typeface="Trebuchet MS"/>
              <a:sym typeface="Trebuchet MS"/>
            </a:endParaRPr>
          </a:p>
        </p:txBody>
      </p:sp>
      <p:sp>
        <p:nvSpPr>
          <p:cNvPr id="416" name="Google Shape;416;p45"/>
          <p:cNvSpPr txBox="1"/>
          <p:nvPr/>
        </p:nvSpPr>
        <p:spPr>
          <a:xfrm>
            <a:off x="4147458" y="1620438"/>
            <a:ext cx="3809831" cy="2656286"/>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dk1"/>
              </a:buClr>
              <a:buSzPts val="2300"/>
              <a:buFont typeface="Arial"/>
              <a:buNone/>
            </a:pPr>
            <a:r>
              <a:rPr lang="en" sz="1800">
                <a:solidFill>
                  <a:schemeClr val="dk1"/>
                </a:solidFill>
                <a:latin typeface="Trebuchet MS"/>
                <a:ea typeface="Trebuchet MS"/>
                <a:cs typeface="Trebuchet MS"/>
                <a:sym typeface="Trebuchet MS"/>
              </a:rPr>
              <a:t>AuthList	          	Secret</a:t>
            </a:r>
            <a:endParaRPr sz="1800">
              <a:solidFill>
                <a:schemeClr val="dk1"/>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22" name="Google Shape;422;p46"/>
          <p:cNvSpPr txBox="1"/>
          <p:nvPr>
            <p:ph type="title"/>
          </p:nvPr>
        </p:nvSpPr>
        <p:spPr>
          <a:xfrm>
            <a:off x="965200" y="457200"/>
            <a:ext cx="7648120" cy="824593"/>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Rollback Attack! Secret Keeper</a:t>
            </a:r>
            <a:endParaRPr/>
          </a:p>
        </p:txBody>
      </p:sp>
      <p:sp>
        <p:nvSpPr>
          <p:cNvPr id="423" name="Google Shape;423;p46"/>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46"/>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46"/>
          <p:cNvSpPr txBox="1"/>
          <p:nvPr>
            <p:ph idx="12" type="sldNum"/>
          </p:nvPr>
        </p:nvSpPr>
        <p:spPr>
          <a:xfrm>
            <a:off x="6597690" y="4261859"/>
            <a:ext cx="504674" cy="26966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700">
                <a:solidFill>
                  <a:schemeClr val="accent1"/>
                </a:solidFill>
                <a:latin typeface="Trebuchet MS"/>
                <a:ea typeface="Trebuchet MS"/>
                <a:cs typeface="Trebuchet MS"/>
                <a:sym typeface="Trebuchet MS"/>
              </a:rPr>
              <a:t>‹#›</a:t>
            </a:fld>
            <a:endParaRPr/>
          </a:p>
        </p:txBody>
      </p:sp>
      <p:sp>
        <p:nvSpPr>
          <p:cNvPr id="426" name="Google Shape;426;p46"/>
          <p:cNvSpPr txBox="1"/>
          <p:nvPr>
            <p:ph idx="1" type="body"/>
          </p:nvPr>
        </p:nvSpPr>
        <p:spPr>
          <a:xfrm>
            <a:off x="508001" y="1665513"/>
            <a:ext cx="3809700" cy="2656200"/>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accent1"/>
              </a:buClr>
              <a:buSzPts val="2100"/>
              <a:buFont typeface="Arial"/>
              <a:buNone/>
            </a:pPr>
            <a:r>
              <a:rPr b="0" i="0" lang="en" sz="1800" u="none" cap="none" strike="noStrike">
                <a:solidFill>
                  <a:schemeClr val="dk1"/>
                </a:solidFill>
                <a:latin typeface="Trebuchet MS"/>
                <a:ea typeface="Trebuchet MS"/>
                <a:cs typeface="Trebuchet MS"/>
                <a:sym typeface="Trebuchet MS"/>
              </a:rPr>
              <a:t>Action</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(Lock) 	🡪 Secret A</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Bob (Reveal) 	🡪 (Success)</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(Remove) 	🡪 Bob</a:t>
            </a:r>
            <a:endParaRPr b="0" i="0" sz="1800" u="none" cap="none" strike="noStrike">
              <a:solidFill>
                <a:schemeClr val="dk1"/>
              </a:solidFill>
              <a:latin typeface="Trebuchet MS"/>
              <a:ea typeface="Trebuchet MS"/>
              <a:cs typeface="Trebuchet MS"/>
              <a:sym typeface="Trebuchet MS"/>
            </a:endParaRPr>
          </a:p>
        </p:txBody>
      </p:sp>
      <p:sp>
        <p:nvSpPr>
          <p:cNvPr id="427" name="Google Shape;427;p46"/>
          <p:cNvSpPr txBox="1"/>
          <p:nvPr/>
        </p:nvSpPr>
        <p:spPr>
          <a:xfrm>
            <a:off x="4147458" y="1620438"/>
            <a:ext cx="3809831" cy="2656286"/>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dk1"/>
              </a:buClr>
              <a:buSzPts val="2300"/>
              <a:buFont typeface="Arial"/>
              <a:buNone/>
            </a:pPr>
            <a:r>
              <a:rPr lang="en" sz="1800">
                <a:solidFill>
                  <a:schemeClr val="dk1"/>
                </a:solidFill>
                <a:latin typeface="Trebuchet MS"/>
                <a:ea typeface="Trebuchet MS"/>
                <a:cs typeface="Trebuchet MS"/>
                <a:sym typeface="Trebuchet MS"/>
              </a:rPr>
              <a:t>AuthList	          	Secret</a:t>
            </a:r>
            <a:endParaRPr sz="1800">
              <a:solidFill>
                <a:schemeClr val="dk1"/>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9DE1C5"/>
              </a:buClr>
              <a:buSzPts val="2300"/>
              <a:buFont typeface="Arial"/>
              <a:buChar char="•"/>
            </a:pPr>
            <a:r>
              <a:rPr lang="en" sz="1800">
                <a:solidFill>
                  <a:srgbClr val="9DE1C5"/>
                </a:solidFill>
                <a:latin typeface="Trebuchet MS"/>
                <a:ea typeface="Trebuchet MS"/>
                <a:cs typeface="Trebuchet MS"/>
                <a:sym typeface="Trebuchet MS"/>
              </a:rPr>
              <a:t>[Alice]</a:t>
            </a:r>
            <a:r>
              <a:rPr lang="en" sz="1800">
                <a:solidFill>
                  <a:schemeClr val="dk1"/>
                </a:solidFill>
                <a:latin typeface="Trebuchet MS"/>
                <a:ea typeface="Trebuchet MS"/>
                <a:cs typeface="Trebuchet MS"/>
                <a:sym typeface="Trebuchet MS"/>
              </a:rPr>
              <a:t>	 		</a:t>
            </a:r>
            <a:r>
              <a:rPr lang="en" sz="1800">
                <a:solidFill>
                  <a:srgbClr val="9DE1C5"/>
                </a:solidFill>
                <a:latin typeface="Trebuchet MS"/>
                <a:ea typeface="Trebuchet MS"/>
                <a:cs typeface="Trebuchet MS"/>
                <a:sym typeface="Trebuchet MS"/>
              </a:rPr>
              <a:t>Secret A</a:t>
            </a:r>
            <a:endParaRPr sz="1800">
              <a:solidFill>
                <a:srgbClr val="9DE1C5"/>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33" name="Google Shape;433;p47"/>
          <p:cNvSpPr txBox="1"/>
          <p:nvPr>
            <p:ph type="title"/>
          </p:nvPr>
        </p:nvSpPr>
        <p:spPr>
          <a:xfrm>
            <a:off x="965200" y="457200"/>
            <a:ext cx="7648120" cy="824593"/>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Rollback Attack! Secret Keeper</a:t>
            </a:r>
            <a:endParaRPr/>
          </a:p>
        </p:txBody>
      </p:sp>
      <p:sp>
        <p:nvSpPr>
          <p:cNvPr id="434" name="Google Shape;434;p47"/>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47"/>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 name="Google Shape;436;p47"/>
          <p:cNvSpPr txBox="1"/>
          <p:nvPr>
            <p:ph idx="12" type="sldNum"/>
          </p:nvPr>
        </p:nvSpPr>
        <p:spPr>
          <a:xfrm>
            <a:off x="6597690" y="4261859"/>
            <a:ext cx="504674" cy="26966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700">
                <a:solidFill>
                  <a:schemeClr val="accent1"/>
                </a:solidFill>
                <a:latin typeface="Trebuchet MS"/>
                <a:ea typeface="Trebuchet MS"/>
                <a:cs typeface="Trebuchet MS"/>
                <a:sym typeface="Trebuchet MS"/>
              </a:rPr>
              <a:t>‹#›</a:t>
            </a:fld>
            <a:endParaRPr/>
          </a:p>
        </p:txBody>
      </p:sp>
      <p:sp>
        <p:nvSpPr>
          <p:cNvPr id="437" name="Google Shape;437;p47"/>
          <p:cNvSpPr txBox="1"/>
          <p:nvPr>
            <p:ph idx="1" type="body"/>
          </p:nvPr>
        </p:nvSpPr>
        <p:spPr>
          <a:xfrm>
            <a:off x="508001" y="1665513"/>
            <a:ext cx="3809700" cy="2656200"/>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accent1"/>
              </a:buClr>
              <a:buSzPts val="2100"/>
              <a:buFont typeface="Arial"/>
              <a:buNone/>
            </a:pPr>
            <a:r>
              <a:rPr b="0" i="0" lang="en" sz="1800" u="none" cap="none" strike="noStrike">
                <a:solidFill>
                  <a:schemeClr val="dk1"/>
                </a:solidFill>
                <a:latin typeface="Trebuchet MS"/>
                <a:ea typeface="Trebuchet MS"/>
                <a:cs typeface="Trebuchet MS"/>
                <a:sym typeface="Trebuchet MS"/>
              </a:rPr>
              <a:t>Action</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(Lock) 	🡪 Secret A</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Bob (Reveal) 	🡪 (Success)</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(Remove) 	🡪 Bob</a:t>
            </a:r>
            <a:endParaRPr b="0" i="0" sz="1800" u="none" cap="none" strike="noStrike">
              <a:solidFill>
                <a:schemeClr val="dk1"/>
              </a:solidFill>
              <a:latin typeface="Trebuchet MS"/>
              <a:ea typeface="Trebuchet MS"/>
              <a:cs typeface="Trebuchet MS"/>
              <a:sym typeface="Trebuchet MS"/>
            </a:endParaRPr>
          </a:p>
          <a:p>
            <a:pPr indent="-190500" lvl="0" marL="177800" rtl="0" algn="l">
              <a:lnSpc>
                <a:spcPct val="120000"/>
              </a:lnSpc>
              <a:spcBef>
                <a:spcPts val="800"/>
              </a:spcBef>
              <a:spcAft>
                <a:spcPts val="0"/>
              </a:spcAft>
              <a:buSzPts val="2200"/>
              <a:buFont typeface="Arial"/>
              <a:buChar char="•"/>
            </a:pPr>
            <a:r>
              <a:rPr b="0" i="0" lang="en" sz="1800" u="none" cap="none" strike="noStrike">
                <a:solidFill>
                  <a:schemeClr val="dk1"/>
                </a:solidFill>
                <a:latin typeface="Trebuchet MS"/>
                <a:ea typeface="Trebuchet MS"/>
                <a:cs typeface="Trebuchet MS"/>
                <a:sym typeface="Trebuchet MS"/>
              </a:rPr>
              <a:t>Alice (Lock) 	🡪 Secret B</a:t>
            </a:r>
            <a:endParaRPr b="0" i="0" sz="1800" u="none" cap="none" strike="noStrike">
              <a:solidFill>
                <a:schemeClr val="dk1"/>
              </a:solidFill>
              <a:latin typeface="Trebuchet MS"/>
              <a:ea typeface="Trebuchet MS"/>
              <a:cs typeface="Trebuchet MS"/>
              <a:sym typeface="Trebuchet MS"/>
            </a:endParaRPr>
          </a:p>
        </p:txBody>
      </p:sp>
      <p:sp>
        <p:nvSpPr>
          <p:cNvPr id="438" name="Google Shape;438;p47"/>
          <p:cNvSpPr txBox="1"/>
          <p:nvPr/>
        </p:nvSpPr>
        <p:spPr>
          <a:xfrm>
            <a:off x="4147458" y="1620438"/>
            <a:ext cx="3809831" cy="2656286"/>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chemeClr val="dk1"/>
              </a:buClr>
              <a:buSzPts val="2300"/>
              <a:buFont typeface="Arial"/>
              <a:buNone/>
            </a:pPr>
            <a:r>
              <a:rPr lang="en" sz="1800">
                <a:solidFill>
                  <a:schemeClr val="dk1"/>
                </a:solidFill>
                <a:latin typeface="Trebuchet MS"/>
                <a:ea typeface="Trebuchet MS"/>
                <a:cs typeface="Trebuchet MS"/>
                <a:sym typeface="Trebuchet MS"/>
              </a:rPr>
              <a:t>AuthList	          	Secret</a:t>
            </a:r>
            <a:endParaRPr sz="1800">
              <a:solidFill>
                <a:schemeClr val="dk1"/>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9DE1C5"/>
              </a:buClr>
              <a:buSzPts val="2300"/>
              <a:buFont typeface="Arial"/>
              <a:buChar char="•"/>
            </a:pPr>
            <a:r>
              <a:rPr lang="en" sz="1800">
                <a:solidFill>
                  <a:srgbClr val="9DE1C5"/>
                </a:solidFill>
                <a:latin typeface="Trebuchet MS"/>
                <a:ea typeface="Trebuchet MS"/>
                <a:cs typeface="Trebuchet MS"/>
                <a:sym typeface="Trebuchet MS"/>
              </a:rPr>
              <a:t>[Alice]</a:t>
            </a:r>
            <a:r>
              <a:rPr lang="en" sz="1800">
                <a:solidFill>
                  <a:schemeClr val="dk1"/>
                </a:solidFill>
                <a:latin typeface="Trebuchet MS"/>
                <a:ea typeface="Trebuchet MS"/>
                <a:cs typeface="Trebuchet MS"/>
                <a:sym typeface="Trebuchet MS"/>
              </a:rPr>
              <a:t>	 		</a:t>
            </a:r>
            <a:r>
              <a:rPr lang="en" sz="1800">
                <a:solidFill>
                  <a:srgbClr val="9DE1C5"/>
                </a:solidFill>
                <a:latin typeface="Trebuchet MS"/>
                <a:ea typeface="Trebuchet MS"/>
                <a:cs typeface="Trebuchet MS"/>
                <a:sym typeface="Trebuchet MS"/>
              </a:rPr>
              <a:t>Secret A</a:t>
            </a:r>
            <a:endParaRPr sz="1800">
              <a:solidFill>
                <a:srgbClr val="9DE1C5"/>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7BB4E0"/>
              </a:buClr>
              <a:buSzPts val="2300"/>
              <a:buFont typeface="Arial"/>
              <a:buChar char="•"/>
            </a:pPr>
            <a:r>
              <a:rPr lang="en" sz="1800">
                <a:solidFill>
                  <a:srgbClr val="7BB4E0"/>
                </a:solidFill>
                <a:latin typeface="Trebuchet MS"/>
                <a:ea typeface="Trebuchet MS"/>
                <a:cs typeface="Trebuchet MS"/>
                <a:sym typeface="Trebuchet MS"/>
              </a:rPr>
              <a:t>[Alice]</a:t>
            </a:r>
            <a:r>
              <a:rPr lang="en" sz="1800">
                <a:solidFill>
                  <a:schemeClr val="dk1"/>
                </a:solidFill>
                <a:latin typeface="Trebuchet MS"/>
                <a:ea typeface="Trebuchet MS"/>
                <a:cs typeface="Trebuchet MS"/>
                <a:sym typeface="Trebuchet MS"/>
              </a:rPr>
              <a:t>	 		</a:t>
            </a:r>
            <a:r>
              <a:rPr lang="en" sz="1800">
                <a:solidFill>
                  <a:srgbClr val="7BB4E0"/>
                </a:solidFill>
                <a:latin typeface="Trebuchet MS"/>
                <a:ea typeface="Trebuchet MS"/>
                <a:cs typeface="Trebuchet MS"/>
                <a:sym typeface="Trebuchet MS"/>
              </a:rPr>
              <a:t>Secret B</a:t>
            </a:r>
            <a:endParaRPr sz="1800">
              <a:solidFill>
                <a:srgbClr val="7BB4E0"/>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4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45" name="Google Shape;445;p48"/>
          <p:cNvSpPr txBox="1"/>
          <p:nvPr>
            <p:ph type="title"/>
          </p:nvPr>
        </p:nvSpPr>
        <p:spPr>
          <a:xfrm>
            <a:off x="965200" y="457200"/>
            <a:ext cx="7648200" cy="824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Rollback Attack! Secret Keeper</a:t>
            </a:r>
            <a:endParaRPr/>
          </a:p>
        </p:txBody>
      </p:sp>
      <p:sp>
        <p:nvSpPr>
          <p:cNvPr id="446" name="Google Shape;446;p48"/>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 name="Google Shape;447;p48"/>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 name="Google Shape;448;p48"/>
          <p:cNvSpPr txBox="1"/>
          <p:nvPr>
            <p:ph idx="12" type="sldNum"/>
          </p:nvPr>
        </p:nvSpPr>
        <p:spPr>
          <a:xfrm>
            <a:off x="6597690" y="4261859"/>
            <a:ext cx="504600" cy="269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700">
                <a:solidFill>
                  <a:schemeClr val="accent1"/>
                </a:solidFill>
                <a:latin typeface="Trebuchet MS"/>
                <a:ea typeface="Trebuchet MS"/>
                <a:cs typeface="Trebuchet MS"/>
                <a:sym typeface="Trebuchet MS"/>
              </a:rPr>
              <a:t>‹#›</a:t>
            </a:fld>
            <a:endParaRPr/>
          </a:p>
        </p:txBody>
      </p:sp>
      <p:sp>
        <p:nvSpPr>
          <p:cNvPr id="449" name="Google Shape;449;p48"/>
          <p:cNvSpPr txBox="1"/>
          <p:nvPr>
            <p:ph idx="1" type="body"/>
          </p:nvPr>
        </p:nvSpPr>
        <p:spPr>
          <a:xfrm>
            <a:off x="508001" y="1665513"/>
            <a:ext cx="3809700" cy="26562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120000"/>
              </a:lnSpc>
              <a:spcBef>
                <a:spcPts val="0"/>
              </a:spcBef>
              <a:spcAft>
                <a:spcPts val="0"/>
              </a:spcAft>
              <a:buClr>
                <a:schemeClr val="accent1"/>
              </a:buClr>
              <a:buSzPts val="2300"/>
              <a:buFont typeface="Arial"/>
              <a:buNone/>
            </a:pPr>
            <a:r>
              <a:rPr b="0" i="0" lang="en" sz="1800" u="none" cap="none" strike="noStrike">
                <a:solidFill>
                  <a:schemeClr val="dk1"/>
                </a:solidFill>
                <a:latin typeface="Trebuchet MS"/>
                <a:ea typeface="Trebuchet MS"/>
                <a:cs typeface="Trebuchet MS"/>
                <a:sym typeface="Trebuchet MS"/>
              </a:rPr>
              <a:t>Action</a:t>
            </a:r>
            <a:endParaRPr b="0" i="0" sz="1800" u="none" cap="none" strike="noStrike">
              <a:solidFill>
                <a:schemeClr val="dk1"/>
              </a:solidFill>
              <a:latin typeface="Trebuchet MS"/>
              <a:ea typeface="Trebuchet MS"/>
              <a:cs typeface="Trebuchet MS"/>
              <a:sym typeface="Trebuchet MS"/>
            </a:endParaRPr>
          </a:p>
          <a:p>
            <a:pPr indent="-196850" lvl="0" marL="177800" rtl="0" algn="l">
              <a:lnSpc>
                <a:spcPct val="120000"/>
              </a:lnSpc>
              <a:spcBef>
                <a:spcPts val="800"/>
              </a:spcBef>
              <a:spcAft>
                <a:spcPts val="0"/>
              </a:spcAft>
              <a:buSzPts val="2300"/>
              <a:buFont typeface="Arial"/>
              <a:buChar char="•"/>
            </a:pPr>
            <a:r>
              <a:rPr b="0" i="0" lang="en" sz="1800" u="none" cap="none" strike="noStrike">
                <a:solidFill>
                  <a:schemeClr val="dk1"/>
                </a:solidFill>
                <a:latin typeface="Trebuchet MS"/>
                <a:ea typeface="Trebuchet MS"/>
                <a:cs typeface="Trebuchet MS"/>
                <a:sym typeface="Trebuchet MS"/>
              </a:rPr>
              <a:t>Alice (Lock) 		🡪 Secret A</a:t>
            </a:r>
            <a:endParaRPr b="0" i="0" sz="1800" u="none" cap="none" strike="noStrike">
              <a:solidFill>
                <a:schemeClr val="dk1"/>
              </a:solidFill>
              <a:latin typeface="Trebuchet MS"/>
              <a:ea typeface="Trebuchet MS"/>
              <a:cs typeface="Trebuchet MS"/>
              <a:sym typeface="Trebuchet MS"/>
            </a:endParaRPr>
          </a:p>
          <a:p>
            <a:pPr indent="-196850" lvl="0" marL="177800" rtl="0" algn="l">
              <a:lnSpc>
                <a:spcPct val="120000"/>
              </a:lnSpc>
              <a:spcBef>
                <a:spcPts val="800"/>
              </a:spcBef>
              <a:spcAft>
                <a:spcPts val="0"/>
              </a:spcAft>
              <a:buSzPts val="2300"/>
              <a:buFont typeface="Arial"/>
              <a:buChar char="•"/>
            </a:pPr>
            <a:r>
              <a:rPr b="0" i="0" lang="en" sz="1800" u="none" cap="none" strike="noStrike">
                <a:solidFill>
                  <a:schemeClr val="dk1"/>
                </a:solidFill>
                <a:latin typeface="Trebuchet MS"/>
                <a:ea typeface="Trebuchet MS"/>
                <a:cs typeface="Trebuchet MS"/>
                <a:sym typeface="Trebuchet MS"/>
              </a:rPr>
              <a:t>Bob (Reveal) 		🡪 (Success)</a:t>
            </a:r>
            <a:endParaRPr b="0" i="0" sz="1800" u="none" cap="none" strike="noStrike">
              <a:solidFill>
                <a:schemeClr val="dk1"/>
              </a:solidFill>
              <a:latin typeface="Trebuchet MS"/>
              <a:ea typeface="Trebuchet MS"/>
              <a:cs typeface="Trebuchet MS"/>
              <a:sym typeface="Trebuchet MS"/>
            </a:endParaRPr>
          </a:p>
          <a:p>
            <a:pPr indent="-196850" lvl="0" marL="177800" rtl="0" algn="l">
              <a:lnSpc>
                <a:spcPct val="120000"/>
              </a:lnSpc>
              <a:spcBef>
                <a:spcPts val="800"/>
              </a:spcBef>
              <a:spcAft>
                <a:spcPts val="0"/>
              </a:spcAft>
              <a:buSzPts val="2300"/>
              <a:buFont typeface="Arial"/>
              <a:buChar char="•"/>
            </a:pPr>
            <a:r>
              <a:rPr b="0" i="0" lang="en" sz="1800" u="none" cap="none" strike="noStrike">
                <a:solidFill>
                  <a:schemeClr val="dk1"/>
                </a:solidFill>
                <a:latin typeface="Trebuchet MS"/>
                <a:ea typeface="Trebuchet MS"/>
                <a:cs typeface="Trebuchet MS"/>
                <a:sym typeface="Trebuchet MS"/>
              </a:rPr>
              <a:t>Alice (Remove) 		🡪 Bob</a:t>
            </a:r>
            <a:endParaRPr b="0" i="0" sz="1800" u="none" cap="none" strike="noStrike">
              <a:solidFill>
                <a:schemeClr val="dk1"/>
              </a:solidFill>
              <a:latin typeface="Trebuchet MS"/>
              <a:ea typeface="Trebuchet MS"/>
              <a:cs typeface="Trebuchet MS"/>
              <a:sym typeface="Trebuchet MS"/>
            </a:endParaRPr>
          </a:p>
          <a:p>
            <a:pPr indent="-196850" lvl="0" marL="177800" rtl="0" algn="l">
              <a:lnSpc>
                <a:spcPct val="120000"/>
              </a:lnSpc>
              <a:spcBef>
                <a:spcPts val="800"/>
              </a:spcBef>
              <a:spcAft>
                <a:spcPts val="0"/>
              </a:spcAft>
              <a:buSzPts val="2300"/>
              <a:buFont typeface="Arial"/>
              <a:buChar char="•"/>
            </a:pPr>
            <a:r>
              <a:rPr b="0" i="0" lang="en" sz="1800" u="none" cap="none" strike="noStrike">
                <a:solidFill>
                  <a:schemeClr val="dk1"/>
                </a:solidFill>
                <a:latin typeface="Trebuchet MS"/>
                <a:ea typeface="Trebuchet MS"/>
                <a:cs typeface="Trebuchet MS"/>
                <a:sym typeface="Trebuchet MS"/>
              </a:rPr>
              <a:t>Alice (Lock) 		🡪 Secret B</a:t>
            </a:r>
            <a:endParaRPr b="0" i="0" sz="1800" u="none" cap="none" strike="noStrike">
              <a:solidFill>
                <a:schemeClr val="dk1"/>
              </a:solidFill>
              <a:latin typeface="Trebuchet MS"/>
              <a:ea typeface="Trebuchet MS"/>
              <a:cs typeface="Trebuchet MS"/>
              <a:sym typeface="Trebuchet MS"/>
            </a:endParaRPr>
          </a:p>
          <a:p>
            <a:pPr indent="-196850" lvl="0" marL="177800" rtl="0" algn="l">
              <a:lnSpc>
                <a:spcPct val="120000"/>
              </a:lnSpc>
              <a:spcBef>
                <a:spcPts val="800"/>
              </a:spcBef>
              <a:spcAft>
                <a:spcPts val="0"/>
              </a:spcAft>
              <a:buSzPts val="2300"/>
              <a:buFont typeface="Arial"/>
              <a:buChar char="•"/>
            </a:pPr>
            <a:r>
              <a:rPr b="0" i="0" lang="en" sz="1800" u="none" cap="none" strike="noStrike">
                <a:solidFill>
                  <a:srgbClr val="FF0000"/>
                </a:solidFill>
                <a:latin typeface="Trebuchet MS"/>
                <a:ea typeface="Trebuchet MS"/>
                <a:cs typeface="Trebuchet MS"/>
                <a:sym typeface="Trebuchet MS"/>
              </a:rPr>
              <a:t>Bob (Reveal) 		🡪 (Success)</a:t>
            </a:r>
            <a:endParaRPr b="0" i="0" sz="1800" u="none" cap="none" strike="noStrike">
              <a:solidFill>
                <a:srgbClr val="FF0000"/>
              </a:solidFill>
              <a:latin typeface="Trebuchet MS"/>
              <a:ea typeface="Trebuchet MS"/>
              <a:cs typeface="Trebuchet MS"/>
              <a:sym typeface="Trebuchet MS"/>
            </a:endParaRPr>
          </a:p>
        </p:txBody>
      </p:sp>
      <p:sp>
        <p:nvSpPr>
          <p:cNvPr id="450" name="Google Shape;450;p48"/>
          <p:cNvSpPr txBox="1"/>
          <p:nvPr/>
        </p:nvSpPr>
        <p:spPr>
          <a:xfrm>
            <a:off x="4147458" y="1620438"/>
            <a:ext cx="3809700" cy="26562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120000"/>
              </a:lnSpc>
              <a:spcBef>
                <a:spcPts val="0"/>
              </a:spcBef>
              <a:spcAft>
                <a:spcPts val="0"/>
              </a:spcAft>
              <a:buClr>
                <a:schemeClr val="dk1"/>
              </a:buClr>
              <a:buSzPts val="2300"/>
              <a:buFont typeface="Arial"/>
              <a:buNone/>
            </a:pPr>
            <a:r>
              <a:rPr lang="en" sz="1800">
                <a:solidFill>
                  <a:schemeClr val="dk1"/>
                </a:solidFill>
                <a:latin typeface="Trebuchet MS"/>
                <a:ea typeface="Trebuchet MS"/>
                <a:cs typeface="Trebuchet MS"/>
                <a:sym typeface="Trebuchet MS"/>
              </a:rPr>
              <a:t>AuthList	          	Secret</a:t>
            </a:r>
            <a:endParaRPr sz="1800">
              <a:solidFill>
                <a:schemeClr val="dk1"/>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chemeClr val="dk1"/>
                </a:solidFill>
                <a:latin typeface="Trebuchet MS"/>
                <a:ea typeface="Trebuchet MS"/>
                <a:cs typeface="Trebuchet MS"/>
                <a:sym typeface="Trebuchet MS"/>
              </a:rPr>
              <a:t>	</a:t>
            </a:r>
            <a:r>
              <a:rPr lang="en" sz="1800">
                <a:solidFill>
                  <a:srgbClr val="FFC000"/>
                </a:solidFill>
                <a:latin typeface="Trebuchet MS"/>
                <a:ea typeface="Trebuchet MS"/>
                <a:cs typeface="Trebuchet MS"/>
                <a:sym typeface="Trebuchet MS"/>
              </a:rPr>
              <a:t>Secret A</a:t>
            </a:r>
            <a:endParaRPr sz="1800">
              <a:solidFill>
                <a:srgbClr val="FFC00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9DE1C5"/>
              </a:buClr>
              <a:buSzPts val="2300"/>
              <a:buFont typeface="Arial"/>
              <a:buChar char="•"/>
            </a:pPr>
            <a:r>
              <a:rPr lang="en" sz="1800">
                <a:solidFill>
                  <a:srgbClr val="9DE1C5"/>
                </a:solidFill>
                <a:latin typeface="Trebuchet MS"/>
                <a:ea typeface="Trebuchet MS"/>
                <a:cs typeface="Trebuchet MS"/>
                <a:sym typeface="Trebuchet MS"/>
              </a:rPr>
              <a:t>[Alice]</a:t>
            </a:r>
            <a:r>
              <a:rPr lang="en" sz="1800">
                <a:solidFill>
                  <a:schemeClr val="dk1"/>
                </a:solidFill>
                <a:latin typeface="Trebuchet MS"/>
                <a:ea typeface="Trebuchet MS"/>
                <a:cs typeface="Trebuchet MS"/>
                <a:sym typeface="Trebuchet MS"/>
              </a:rPr>
              <a:t>	 		</a:t>
            </a:r>
            <a:r>
              <a:rPr lang="en" sz="1800">
                <a:solidFill>
                  <a:srgbClr val="9DE1C5"/>
                </a:solidFill>
                <a:latin typeface="Trebuchet MS"/>
                <a:ea typeface="Trebuchet MS"/>
                <a:cs typeface="Trebuchet MS"/>
                <a:sym typeface="Trebuchet MS"/>
              </a:rPr>
              <a:t>Secret A</a:t>
            </a:r>
            <a:endParaRPr sz="1800">
              <a:solidFill>
                <a:srgbClr val="9DE1C5"/>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7BB4E0"/>
              </a:buClr>
              <a:buSzPts val="2300"/>
              <a:buFont typeface="Arial"/>
              <a:buChar char="•"/>
            </a:pPr>
            <a:r>
              <a:rPr lang="en" sz="1800">
                <a:solidFill>
                  <a:srgbClr val="7BB4E0"/>
                </a:solidFill>
                <a:latin typeface="Trebuchet MS"/>
                <a:ea typeface="Trebuchet MS"/>
                <a:cs typeface="Trebuchet MS"/>
                <a:sym typeface="Trebuchet MS"/>
              </a:rPr>
              <a:t>[Alice]</a:t>
            </a:r>
            <a:r>
              <a:rPr lang="en" sz="1800">
                <a:solidFill>
                  <a:schemeClr val="dk1"/>
                </a:solidFill>
                <a:latin typeface="Trebuchet MS"/>
                <a:ea typeface="Trebuchet MS"/>
                <a:cs typeface="Trebuchet MS"/>
                <a:sym typeface="Trebuchet MS"/>
              </a:rPr>
              <a:t>	 		</a:t>
            </a:r>
            <a:r>
              <a:rPr lang="en" sz="1800">
                <a:solidFill>
                  <a:srgbClr val="7BB4E0"/>
                </a:solidFill>
                <a:latin typeface="Trebuchet MS"/>
                <a:ea typeface="Trebuchet MS"/>
                <a:cs typeface="Trebuchet MS"/>
                <a:sym typeface="Trebuchet MS"/>
              </a:rPr>
              <a:t>Secret B</a:t>
            </a:r>
            <a:endParaRPr sz="1800">
              <a:solidFill>
                <a:srgbClr val="7BB4E0"/>
              </a:solidFill>
              <a:latin typeface="Trebuchet MS"/>
              <a:ea typeface="Trebuchet MS"/>
              <a:cs typeface="Trebuchet MS"/>
              <a:sym typeface="Trebuchet MS"/>
            </a:endParaRPr>
          </a:p>
          <a:p>
            <a:pPr indent="-184150" lvl="0" marL="177800" marR="0" rtl="0" algn="l">
              <a:lnSpc>
                <a:spcPct val="120000"/>
              </a:lnSpc>
              <a:spcBef>
                <a:spcPts val="800"/>
              </a:spcBef>
              <a:spcAft>
                <a:spcPts val="0"/>
              </a:spcAft>
              <a:buClr>
                <a:srgbClr val="FFC000"/>
              </a:buClr>
              <a:buSzPts val="2300"/>
              <a:buFont typeface="Arial"/>
              <a:buChar char="•"/>
            </a:pPr>
            <a:r>
              <a:rPr lang="en" sz="1800">
                <a:solidFill>
                  <a:srgbClr val="FFC000"/>
                </a:solidFill>
                <a:latin typeface="Trebuchet MS"/>
                <a:ea typeface="Trebuchet MS"/>
                <a:cs typeface="Trebuchet MS"/>
                <a:sym typeface="Trebuchet MS"/>
              </a:rPr>
              <a:t>[Alice, Bob] </a:t>
            </a:r>
            <a:r>
              <a:rPr lang="en" sz="1800">
                <a:solidFill>
                  <a:srgbClr val="7BB4E0"/>
                </a:solidFill>
                <a:latin typeface="Trebuchet MS"/>
                <a:ea typeface="Trebuchet MS"/>
                <a:cs typeface="Trebuchet MS"/>
                <a:sym typeface="Trebuchet MS"/>
              </a:rPr>
              <a:t>	Secret B</a:t>
            </a:r>
            <a:endParaRPr sz="1800">
              <a:solidFill>
                <a:srgbClr val="6CD2AA"/>
              </a:solidFill>
              <a:latin typeface="Trebuchet MS"/>
              <a:ea typeface="Trebuchet MS"/>
              <a:cs typeface="Trebuchet MS"/>
              <a:sym typeface="Trebuchet MS"/>
            </a:endParaRPr>
          </a:p>
        </p:txBody>
      </p:sp>
      <p:pic>
        <p:nvPicPr>
          <p:cNvPr descr="Devil face outline with solid fill" id="451" name="Google Shape;451;p48"/>
          <p:cNvPicPr preferRelativeResize="0"/>
          <p:nvPr/>
        </p:nvPicPr>
        <p:blipFill rotWithShape="1">
          <a:blip r:embed="rId3">
            <a:alphaModFix/>
          </a:blip>
          <a:srcRect b="0" l="0" r="0" t="0"/>
          <a:stretch/>
        </p:blipFill>
        <p:spPr>
          <a:xfrm>
            <a:off x="3673528" y="4097500"/>
            <a:ext cx="685800" cy="685800"/>
          </a:xfrm>
          <a:prstGeom prst="rect">
            <a:avLst/>
          </a:prstGeom>
          <a:noFill/>
          <a:ln>
            <a:noFill/>
          </a:ln>
        </p:spPr>
      </p:pic>
      <p:pic>
        <p:nvPicPr>
          <p:cNvPr id="452" name="Google Shape;452;p48">
            <a:hlinkClick r:id="rId4"/>
          </p:cNvPr>
          <p:cNvPicPr preferRelativeResize="0"/>
          <p:nvPr/>
        </p:nvPicPr>
        <p:blipFill rotWithShape="1">
          <a:blip r:embed="rId5">
            <a:alphaModFix/>
          </a:blip>
          <a:srcRect b="0" l="0" r="0" t="0"/>
          <a:stretch/>
        </p:blipFill>
        <p:spPr>
          <a:xfrm>
            <a:off x="7196138" y="3870484"/>
            <a:ext cx="1611154" cy="1140142"/>
          </a:xfrm>
          <a:prstGeom prst="rect">
            <a:avLst/>
          </a:prstGeom>
          <a:noFill/>
          <a:ln>
            <a:noFill/>
          </a:ln>
        </p:spPr>
      </p:pic>
      <p:sp>
        <p:nvSpPr>
          <p:cNvPr id="453" name="Google Shape;453;p48"/>
          <p:cNvSpPr txBox="1"/>
          <p:nvPr/>
        </p:nvSpPr>
        <p:spPr>
          <a:xfrm>
            <a:off x="0" y="4919186"/>
            <a:ext cx="54039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600">
                <a:solidFill>
                  <a:schemeClr val="dk1"/>
                </a:solidFill>
                <a:latin typeface="Trebuchet MS"/>
                <a:ea typeface="Trebuchet MS"/>
                <a:cs typeface="Trebuchet MS"/>
                <a:sym typeface="Trebuchet MS"/>
              </a:rPr>
              <a:t>Demo: https://www.loom.com/share/e540bf6395f94ab8ba547bd43942d063?sid=b32de7ea-e5d7-43ef-9e06-bf11b3cfc6ff </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p4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59" name="Google Shape;459;p49"/>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Q: How can we overcome this issue?</a:t>
            </a:r>
            <a:endParaRPr/>
          </a:p>
        </p:txBody>
      </p:sp>
      <p:sp>
        <p:nvSpPr>
          <p:cNvPr id="460" name="Google Shape;460;p49"/>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 name="Google Shape;461;p4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49"/>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yellow emoji with a finger on the face&#10;&#10;Description automatically generated with low confidence" id="463" name="Google Shape;463;p49"/>
          <p:cNvPicPr preferRelativeResize="0"/>
          <p:nvPr/>
        </p:nvPicPr>
        <p:blipFill rotWithShape="1">
          <a:blip r:embed="rId3">
            <a:alphaModFix/>
          </a:blip>
          <a:srcRect b="0" l="0" r="0" t="0"/>
          <a:stretch/>
        </p:blipFill>
        <p:spPr>
          <a:xfrm>
            <a:off x="5341907" y="2660332"/>
            <a:ext cx="1870868" cy="187086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3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rebuchet MS"/>
              <a:ea typeface="Trebuchet MS"/>
              <a:cs typeface="Trebuchet MS"/>
              <a:sym typeface="Trebuchet MS"/>
            </a:endParaRPr>
          </a:p>
        </p:txBody>
      </p:sp>
      <p:sp>
        <p:nvSpPr>
          <p:cNvPr id="204" name="Google Shape;204;p32"/>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Privacy meets Blockchain</a:t>
            </a:r>
            <a:endParaRPr/>
          </a:p>
        </p:txBody>
      </p:sp>
      <p:sp>
        <p:nvSpPr>
          <p:cNvPr id="205" name="Google Shape;205;p32"/>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6" name="Google Shape;206;p32"/>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207" name="Google Shape;207;p32"/>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08" name="Google Shape;208;p32"/>
          <p:cNvPicPr preferRelativeResize="0"/>
          <p:nvPr/>
        </p:nvPicPr>
        <p:blipFill rotWithShape="1">
          <a:blip r:embed="rId3">
            <a:alphaModFix/>
          </a:blip>
          <a:srcRect b="0" l="10271" r="14073" t="0"/>
          <a:stretch/>
        </p:blipFill>
        <p:spPr>
          <a:xfrm>
            <a:off x="5318811" y="1876124"/>
            <a:ext cx="3637388" cy="2673709"/>
          </a:xfrm>
          <a:prstGeom prst="rect">
            <a:avLst/>
          </a:prstGeom>
          <a:noFill/>
          <a:ln>
            <a:noFill/>
          </a:ln>
        </p:spPr>
      </p:pic>
      <p:sp>
        <p:nvSpPr>
          <p:cNvPr id="209" name="Google Shape;209;p32"/>
          <p:cNvSpPr txBox="1"/>
          <p:nvPr>
            <p:ph idx="1" type="body"/>
          </p:nvPr>
        </p:nvSpPr>
        <p:spPr>
          <a:xfrm>
            <a:off x="724926" y="1473992"/>
            <a:ext cx="5560200" cy="3184500"/>
          </a:xfrm>
          <a:prstGeom prst="rect">
            <a:avLst/>
          </a:prstGeom>
          <a:noFill/>
          <a:ln>
            <a:noFill/>
          </a:ln>
        </p:spPr>
        <p:txBody>
          <a:bodyPr anchorCtr="0" anchor="t" bIns="34275" lIns="68575" spcFirstLastPara="1" rIns="68575" wrap="square" tIns="34275">
            <a:normAutofit lnSpcReduction="10000"/>
          </a:bodyPr>
          <a:lstStyle/>
          <a:p>
            <a:pPr indent="-222250" lvl="0" marL="215900" rtl="0" algn="l">
              <a:spcBef>
                <a:spcPts val="0"/>
              </a:spcBef>
              <a:spcAft>
                <a:spcPts val="0"/>
              </a:spcAft>
              <a:buSzPts val="1100"/>
              <a:buChar char="►"/>
            </a:pPr>
            <a:r>
              <a:rPr lang="en">
                <a:latin typeface="IBM Plex Sans"/>
                <a:ea typeface="IBM Plex Sans"/>
                <a:cs typeface="IBM Plex Sans"/>
                <a:sym typeface="IBM Plex Sans"/>
              </a:rPr>
              <a:t>Shared, immutable ledger</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Recording transactions and tracking assets</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All transactions and data are </a:t>
            </a:r>
            <a:r>
              <a:rPr b="1" lang="en">
                <a:latin typeface="IBM Plex Sans"/>
                <a:ea typeface="IBM Plex Sans"/>
                <a:cs typeface="IBM Plex Sans"/>
                <a:sym typeface="IBM Plex Sans"/>
              </a:rPr>
              <a:t>visible</a:t>
            </a:r>
            <a:r>
              <a:rPr lang="en">
                <a:latin typeface="IBM Plex Sans"/>
                <a:ea typeface="IBM Plex Sans"/>
                <a:cs typeface="IBM Plex Sans"/>
                <a:sym typeface="IBM Plex Sans"/>
              </a:rPr>
              <a:t> and </a:t>
            </a:r>
            <a:r>
              <a:rPr b="1" lang="en">
                <a:latin typeface="IBM Plex Sans"/>
                <a:ea typeface="IBM Plex Sans"/>
                <a:cs typeface="IBM Plex Sans"/>
                <a:sym typeface="IBM Plex Sans"/>
              </a:rPr>
              <a:t>clear</a:t>
            </a:r>
            <a:r>
              <a:rPr lang="en">
                <a:latin typeface="IBM Plex Sans"/>
                <a:ea typeface="IBM Plex Sans"/>
                <a:cs typeface="IBM Plex Sans"/>
                <a:sym typeface="IBM Plex Sans"/>
              </a:rPr>
              <a:t> to participants</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What if data are </a:t>
            </a:r>
            <a:r>
              <a:rPr b="1" lang="en">
                <a:latin typeface="IBM Plex Sans"/>
                <a:ea typeface="IBM Plex Sans"/>
                <a:cs typeface="IBM Plex Sans"/>
                <a:sym typeface="IBM Plex Sans"/>
              </a:rPr>
              <a:t>sensitive</a:t>
            </a:r>
            <a:r>
              <a:rPr lang="en">
                <a:latin typeface="IBM Plex Sans"/>
                <a:ea typeface="IBM Plex Sans"/>
                <a:cs typeface="IBM Plex Sans"/>
                <a:sym typeface="IBM Plex Sans"/>
              </a:rPr>
              <a:t>?</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Hospital, clinic data</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Research Institute</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Company confidential data</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How can we protect data privacy?</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Modern cryptography</a:t>
            </a:r>
            <a:endParaRPr>
              <a:latin typeface="IBM Plex Sans"/>
              <a:ea typeface="IBM Plex Sans"/>
              <a:cs typeface="IBM Plex Sans"/>
              <a:sym typeface="IBM Plex Sans"/>
            </a:endParaRPr>
          </a:p>
          <a:p>
            <a:pPr indent="-209550" lvl="2" marL="812800" rtl="0" algn="l">
              <a:spcBef>
                <a:spcPts val="600"/>
              </a:spcBef>
              <a:spcAft>
                <a:spcPts val="0"/>
              </a:spcAft>
              <a:buSzPts val="700"/>
              <a:buChar char="►"/>
            </a:pPr>
            <a:r>
              <a:rPr lang="en" sz="1000">
                <a:latin typeface="IBM Plex Sans"/>
                <a:ea typeface="IBM Plex Sans"/>
                <a:cs typeface="IBM Plex Sans"/>
                <a:sym typeface="IBM Plex Sans"/>
              </a:rPr>
              <a:t>Homomorphic encryption, multi-party computation, zero-knowledge p</a:t>
            </a:r>
            <a:r>
              <a:rPr lang="en" sz="1000">
                <a:latin typeface="IBM Plex Sans"/>
                <a:ea typeface="IBM Plex Sans"/>
                <a:cs typeface="IBM Plex Sans"/>
                <a:sym typeface="IBM Plex Sans"/>
              </a:rPr>
              <a:t>roof</a:t>
            </a:r>
            <a:endParaRPr sz="1000">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Hardware-based Trusted execution</a:t>
            </a:r>
            <a:endParaRPr>
              <a:latin typeface="IBM Plex Sans"/>
              <a:ea typeface="IBM Plex Sans"/>
              <a:cs typeface="IBM Plex Sans"/>
              <a:sym typeface="IBM Plex Sans"/>
            </a:endParaRPr>
          </a:p>
          <a:p>
            <a:pPr indent="-215900" lvl="2" marL="812800" rtl="0" algn="l">
              <a:spcBef>
                <a:spcPts val="600"/>
              </a:spcBef>
              <a:spcAft>
                <a:spcPts val="0"/>
              </a:spcAft>
              <a:buSzPts val="800"/>
              <a:buChar char="►"/>
            </a:pPr>
            <a:r>
              <a:rPr lang="en">
                <a:latin typeface="IBM Plex Sans"/>
                <a:ea typeface="IBM Plex Sans"/>
                <a:cs typeface="IBM Plex Sans"/>
                <a:sym typeface="IBM Plex Sans"/>
              </a:rPr>
              <a:t>Trusted Execution Environment (TEE)</a:t>
            </a:r>
            <a:endParaRPr>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p50"/>
          <p:cNvSpPr/>
          <p:nvPr/>
        </p:nvSpPr>
        <p:spPr>
          <a:xfrm>
            <a:off x="13335"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69" name="Google Shape;469;p50"/>
          <p:cNvSpPr txBox="1"/>
          <p:nvPr>
            <p:ph type="title"/>
          </p:nvPr>
        </p:nvSpPr>
        <p:spPr>
          <a:xfrm>
            <a:off x="847725" y="457200"/>
            <a:ext cx="6447900" cy="5145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200"/>
              </a:spcBef>
              <a:spcAft>
                <a:spcPts val="1200"/>
              </a:spcAft>
              <a:buClr>
                <a:schemeClr val="dk1"/>
              </a:buClr>
              <a:buSzPts val="1100"/>
              <a:buFont typeface="Arial"/>
              <a:buNone/>
            </a:pPr>
            <a:r>
              <a:rPr lang="en"/>
              <a:t>Related Work &amp; Analysis</a:t>
            </a:r>
            <a:endParaRPr/>
          </a:p>
        </p:txBody>
      </p:sp>
      <p:sp>
        <p:nvSpPr>
          <p:cNvPr id="470" name="Google Shape;470;p50"/>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 name="Google Shape;471;p5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50"/>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 name="Google Shape;473;p50"/>
          <p:cNvSpPr txBox="1"/>
          <p:nvPr/>
        </p:nvSpPr>
        <p:spPr>
          <a:xfrm>
            <a:off x="0" y="4427700"/>
            <a:ext cx="7800900" cy="715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u="sng">
                <a:solidFill>
                  <a:schemeClr val="hlink"/>
                </a:solidFill>
                <a:latin typeface="Trebuchet MS"/>
                <a:ea typeface="Trebuchet MS"/>
                <a:cs typeface="Trebuchet MS"/>
                <a:sym typeface="Trebuchet MS"/>
                <a:hlinkClick r:id="rId3"/>
              </a:rPr>
              <a:t>https://www.google.com/url?sa=t&amp;rct=j&amp;q=&amp;esrc=s&amp;source=web&amp;cd=&amp;ved=2ahUKEwjb8I3dr8D_AhVe_7sIHTj3BhgQFnoECAcQAQ&amp;url=https%3A%2F%2Fcdrdv2-public.intel.com%2F671564%2Fintel-sgx-platform-services.pdf&amp;usg=AOvVaw3Cbr31cwfEXIgDGYZoXsgr</a:t>
            </a:r>
            <a:endParaRPr sz="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aseline="30000" lang="en" sz="600">
                <a:solidFill>
                  <a:schemeClr val="dk1"/>
                </a:solidFill>
                <a:latin typeface="Trebuchet MS"/>
                <a:ea typeface="Trebuchet MS"/>
                <a:cs typeface="Trebuchet MS"/>
                <a:sym typeface="Trebuchet MS"/>
              </a:rPr>
              <a:t>2</a:t>
            </a:r>
            <a:r>
              <a:rPr lang="en" sz="600">
                <a:solidFill>
                  <a:schemeClr val="dk1"/>
                </a:solidFill>
              </a:rPr>
              <a:t>Sinisa Matetic et al. “ROTE: Rollback Protection for Trusted Execution”. In: Pro- ceedings of the 26th USENIX Conference on Security Symposium. SEC’17.  </a:t>
            </a:r>
            <a:r>
              <a:rPr lang="en" sz="600" u="sng">
                <a:solidFill>
                  <a:schemeClr val="hlink"/>
                </a:solidFill>
                <a:latin typeface="Trebuchet MS"/>
                <a:ea typeface="Trebuchet MS"/>
                <a:cs typeface="Trebuchet MS"/>
                <a:sym typeface="Trebuchet MS"/>
                <a:hlinkClick r:id="rId4"/>
              </a:rPr>
              <a:t>https://www.usenix.org/conference/usenixsecurity17/technical-sessions/presentation/matetic</a:t>
            </a:r>
            <a:r>
              <a:rPr lang="en" sz="600">
                <a:solidFill>
                  <a:schemeClr val="dk1"/>
                </a:solidFill>
                <a:latin typeface="Trebuchet MS"/>
                <a:ea typeface="Trebuchet MS"/>
                <a:cs typeface="Trebuchet MS"/>
                <a:sym typeface="Trebuchet MS"/>
              </a:rPr>
              <a:t> </a:t>
            </a:r>
            <a:endParaRPr sz="600">
              <a:solidFill>
                <a:schemeClr val="dk1"/>
              </a:solidFill>
              <a:latin typeface="Trebuchet MS"/>
              <a:ea typeface="Trebuchet MS"/>
              <a:cs typeface="Trebuchet MS"/>
              <a:sym typeface="Trebuchet MS"/>
            </a:endParaRPr>
          </a:p>
          <a:p>
            <a:pPr indent="0" lvl="0" marL="0" rtl="0" algn="l">
              <a:spcBef>
                <a:spcPts val="0"/>
              </a:spcBef>
              <a:spcAft>
                <a:spcPts val="0"/>
              </a:spcAft>
              <a:buNone/>
            </a:pPr>
            <a:r>
              <a:rPr baseline="30000" lang="en" sz="600">
                <a:solidFill>
                  <a:schemeClr val="dk1"/>
                </a:solidFill>
                <a:latin typeface="Trebuchet MS"/>
                <a:ea typeface="Trebuchet MS"/>
                <a:cs typeface="Trebuchet MS"/>
                <a:sym typeface="Trebuchet MS"/>
              </a:rPr>
              <a:t>3</a:t>
            </a:r>
            <a:r>
              <a:rPr lang="en" sz="600">
                <a:solidFill>
                  <a:schemeClr val="dk1"/>
                </a:solidFill>
              </a:rPr>
              <a:t>C. Priebe, K. Vaswani, and M. Costa, “EnclaveDB: A Secure Database Using SGX,” in Proc. IEEE Symposium on Security and Privacy (SP), 2018.</a:t>
            </a:r>
            <a:r>
              <a:rPr lang="en" sz="600">
                <a:solidFill>
                  <a:schemeClr val="dk1"/>
                </a:solidFill>
                <a:latin typeface="Trebuchet MS"/>
                <a:ea typeface="Trebuchet MS"/>
                <a:cs typeface="Trebuchet MS"/>
                <a:sym typeface="Trebuchet MS"/>
              </a:rPr>
              <a:t> </a:t>
            </a:r>
            <a:r>
              <a:rPr lang="en" sz="600" u="sng">
                <a:solidFill>
                  <a:schemeClr val="hlink"/>
                </a:solidFill>
                <a:latin typeface="Trebuchet MS"/>
                <a:ea typeface="Trebuchet MS"/>
                <a:cs typeface="Trebuchet MS"/>
                <a:sym typeface="Trebuchet MS"/>
                <a:hlinkClick r:id="rId5"/>
              </a:rPr>
              <a:t>https://ieeexplore.ieee.org/document/8418608</a:t>
            </a:r>
            <a:r>
              <a:rPr lang="en" sz="600">
                <a:solidFill>
                  <a:schemeClr val="dk1"/>
                </a:solidFill>
                <a:latin typeface="Trebuchet MS"/>
                <a:ea typeface="Trebuchet MS"/>
                <a:cs typeface="Trebuchet MS"/>
                <a:sym typeface="Trebuchet MS"/>
              </a:rPr>
              <a:t> </a:t>
            </a:r>
            <a:endParaRPr sz="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600">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Font typeface="Arial"/>
              <a:buNone/>
            </a:pPr>
            <a:r>
              <a:t/>
            </a:r>
            <a:endParaRPr sz="600">
              <a:solidFill>
                <a:schemeClr val="dk1"/>
              </a:solidFill>
              <a:latin typeface="Trebuchet MS"/>
              <a:ea typeface="Trebuchet MS"/>
              <a:cs typeface="Trebuchet MS"/>
              <a:sym typeface="Trebuchet MS"/>
            </a:endParaRPr>
          </a:p>
        </p:txBody>
      </p:sp>
      <p:sp>
        <p:nvSpPr>
          <p:cNvPr id="474" name="Google Shape;474;p50"/>
          <p:cNvSpPr txBox="1"/>
          <p:nvPr>
            <p:ph idx="1" type="body"/>
          </p:nvPr>
        </p:nvSpPr>
        <p:spPr>
          <a:xfrm>
            <a:off x="771525" y="1901350"/>
            <a:ext cx="4950900" cy="2348400"/>
          </a:xfrm>
          <a:prstGeom prst="rect">
            <a:avLst/>
          </a:prstGeom>
          <a:noFill/>
          <a:ln>
            <a:noFill/>
          </a:ln>
        </p:spPr>
        <p:txBody>
          <a:bodyPr anchorCtr="0" anchor="t" bIns="34275" lIns="68575" spcFirstLastPara="1" rIns="68575" wrap="square" tIns="34275">
            <a:normAutofit/>
          </a:bodyPr>
          <a:lstStyle/>
          <a:p>
            <a:pPr indent="-298450" lvl="0" marL="254000" rtl="0" algn="l">
              <a:lnSpc>
                <a:spcPct val="200000"/>
              </a:lnSpc>
              <a:spcBef>
                <a:spcPts val="0"/>
              </a:spcBef>
              <a:spcAft>
                <a:spcPts val="0"/>
              </a:spcAft>
              <a:buSzPts val="1700"/>
              <a:buChar char="►"/>
            </a:pPr>
            <a:r>
              <a:rPr lang="en" sz="2000"/>
              <a:t>Solution for rollback attack on TEE</a:t>
            </a:r>
            <a:endParaRPr sz="2000"/>
          </a:p>
          <a:p>
            <a:pPr indent="-234950" lvl="1" marL="558800" rtl="0" algn="l">
              <a:lnSpc>
                <a:spcPct val="200000"/>
              </a:lnSpc>
              <a:spcBef>
                <a:spcPts val="0"/>
              </a:spcBef>
              <a:spcAft>
                <a:spcPts val="0"/>
              </a:spcAft>
              <a:buSzPts val="1300"/>
              <a:buChar char="►"/>
            </a:pPr>
            <a:r>
              <a:rPr lang="en" sz="1600"/>
              <a:t>Monotonic Counter</a:t>
            </a:r>
            <a:r>
              <a:rPr baseline="30000" lang="en" sz="1600"/>
              <a:t>1</a:t>
            </a:r>
            <a:endParaRPr baseline="30000" sz="1600"/>
          </a:p>
          <a:p>
            <a:pPr indent="-234950" lvl="1" marL="558800" rtl="0" algn="l">
              <a:lnSpc>
                <a:spcPct val="200000"/>
              </a:lnSpc>
              <a:spcBef>
                <a:spcPts val="0"/>
              </a:spcBef>
              <a:spcAft>
                <a:spcPts val="0"/>
              </a:spcAft>
              <a:buSzPts val="1300"/>
              <a:buChar char="►"/>
            </a:pPr>
            <a:r>
              <a:rPr lang="en" sz="1600"/>
              <a:t>ROTE</a:t>
            </a:r>
            <a:r>
              <a:rPr baseline="30000" lang="en" sz="1600"/>
              <a:t>2</a:t>
            </a:r>
            <a:endParaRPr baseline="30000" sz="1600"/>
          </a:p>
          <a:p>
            <a:pPr indent="-234950" lvl="1" marL="558800" rtl="0" algn="l">
              <a:lnSpc>
                <a:spcPct val="200000"/>
              </a:lnSpc>
              <a:spcBef>
                <a:spcPts val="0"/>
              </a:spcBef>
              <a:spcAft>
                <a:spcPts val="0"/>
              </a:spcAft>
              <a:buSzPts val="1300"/>
              <a:buChar char="►"/>
            </a:pPr>
            <a:r>
              <a:rPr lang="en" sz="1600"/>
              <a:t>Enclave DB</a:t>
            </a:r>
            <a:r>
              <a:rPr baseline="30000" lang="en" sz="1600"/>
              <a:t>3</a:t>
            </a:r>
            <a:endParaRPr baseline="30000" sz="1600"/>
          </a:p>
        </p:txBody>
      </p:sp>
      <p:sp>
        <p:nvSpPr>
          <p:cNvPr id="475" name="Google Shape;475;p50"/>
          <p:cNvSpPr txBox="1"/>
          <p:nvPr/>
        </p:nvSpPr>
        <p:spPr>
          <a:xfrm>
            <a:off x="6150375" y="2838625"/>
            <a:ext cx="1019100" cy="7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F3F3F"/>
              </a:solidFill>
              <a:latin typeface="Trebuchet MS"/>
              <a:ea typeface="Trebuchet MS"/>
              <a:cs typeface="Trebuchet MS"/>
              <a:sym typeface="Trebuchet MS"/>
            </a:endParaRPr>
          </a:p>
        </p:txBody>
      </p:sp>
      <p:sp>
        <p:nvSpPr>
          <p:cNvPr id="476" name="Google Shape;476;p50"/>
          <p:cNvSpPr/>
          <p:nvPr/>
        </p:nvSpPr>
        <p:spPr>
          <a:xfrm rot="-822797">
            <a:off x="2692313" y="2430709"/>
            <a:ext cx="5310728" cy="1121428"/>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0000"/>
                </a:solidFill>
                <a:latin typeface="Calibri"/>
              </a:rPr>
              <a:t>Not Suitable In FPC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51"/>
          <p:cNvSpPr/>
          <p:nvPr/>
        </p:nvSpPr>
        <p:spPr>
          <a:xfrm>
            <a:off x="13335"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82" name="Google Shape;482;p51"/>
          <p:cNvSpPr txBox="1"/>
          <p:nvPr>
            <p:ph type="title"/>
          </p:nvPr>
        </p:nvSpPr>
        <p:spPr>
          <a:xfrm>
            <a:off x="1000125" y="457200"/>
            <a:ext cx="7595100" cy="5145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accent1"/>
              </a:buClr>
              <a:buSzPct val="100000"/>
              <a:buFont typeface="Trebuchet MS"/>
              <a:buNone/>
            </a:pPr>
            <a:r>
              <a:rPr lang="en"/>
              <a:t>Strawman approach: Single Key Value Storage (SKVS) </a:t>
            </a:r>
            <a:endParaRPr/>
          </a:p>
        </p:txBody>
      </p:sp>
      <p:sp>
        <p:nvSpPr>
          <p:cNvPr id="483" name="Google Shape;483;p51"/>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4" name="Google Shape;484;p5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51"/>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6" name="Google Shape;486;p51"/>
          <p:cNvSpPr txBox="1"/>
          <p:nvPr>
            <p:ph idx="1" type="body"/>
          </p:nvPr>
        </p:nvSpPr>
        <p:spPr>
          <a:xfrm>
            <a:off x="847725" y="1239188"/>
            <a:ext cx="6961200" cy="1396800"/>
          </a:xfrm>
          <a:prstGeom prst="rect">
            <a:avLst/>
          </a:prstGeom>
          <a:noFill/>
          <a:ln>
            <a:noFill/>
          </a:ln>
        </p:spPr>
        <p:txBody>
          <a:bodyPr anchorCtr="0" anchor="t" bIns="34275" lIns="68575" spcFirstLastPara="1" rIns="68575" wrap="square" tIns="34275">
            <a:noAutofit/>
          </a:bodyPr>
          <a:lstStyle/>
          <a:p>
            <a:pPr indent="-298450" lvl="0" marL="457200" rtl="0" algn="l">
              <a:lnSpc>
                <a:spcPct val="115000"/>
              </a:lnSpc>
              <a:spcBef>
                <a:spcPts val="0"/>
              </a:spcBef>
              <a:spcAft>
                <a:spcPts val="0"/>
              </a:spcAft>
              <a:buSzPts val="1100"/>
              <a:buChar char="►"/>
            </a:pPr>
            <a:r>
              <a:rPr lang="en"/>
              <a:t>We only store a single key in KVS</a:t>
            </a:r>
            <a:endParaRPr/>
          </a:p>
          <a:p>
            <a:pPr indent="-298450" lvl="0" marL="457200" rtl="0" algn="l">
              <a:lnSpc>
                <a:spcPct val="115000"/>
              </a:lnSpc>
              <a:spcBef>
                <a:spcPts val="0"/>
              </a:spcBef>
              <a:spcAft>
                <a:spcPts val="0"/>
              </a:spcAft>
              <a:buSzPts val="1100"/>
              <a:buChar char="►"/>
            </a:pPr>
            <a:r>
              <a:rPr lang="en"/>
              <a:t>Advantages: </a:t>
            </a:r>
            <a:endParaRPr/>
          </a:p>
          <a:p>
            <a:pPr indent="-298450" lvl="1" marL="914400" rtl="0" algn="l">
              <a:lnSpc>
                <a:spcPct val="115000"/>
              </a:lnSpc>
              <a:spcBef>
                <a:spcPts val="0"/>
              </a:spcBef>
              <a:spcAft>
                <a:spcPts val="0"/>
              </a:spcAft>
              <a:buSzPts val="1100"/>
              <a:buChar char="►"/>
            </a:pPr>
            <a:r>
              <a:rPr lang="en"/>
              <a:t>Naive to Implement.</a:t>
            </a:r>
            <a:endParaRPr/>
          </a:p>
          <a:p>
            <a:pPr indent="-298450" lvl="0" marL="457200" rtl="0" algn="l">
              <a:lnSpc>
                <a:spcPct val="115000"/>
              </a:lnSpc>
              <a:spcBef>
                <a:spcPts val="0"/>
              </a:spcBef>
              <a:spcAft>
                <a:spcPts val="0"/>
              </a:spcAft>
              <a:buSzPts val="1100"/>
              <a:buChar char="►"/>
            </a:pPr>
            <a:r>
              <a:rPr lang="en"/>
              <a:t>Disadvantages: </a:t>
            </a:r>
            <a:endParaRPr/>
          </a:p>
          <a:p>
            <a:pPr indent="-298450" lvl="1" marL="914400" rtl="0" algn="l">
              <a:lnSpc>
                <a:spcPct val="115000"/>
              </a:lnSpc>
              <a:spcBef>
                <a:spcPts val="0"/>
              </a:spcBef>
              <a:spcAft>
                <a:spcPts val="0"/>
              </a:spcAft>
              <a:buSzPts val="1100"/>
              <a:buChar char="►"/>
            </a:pPr>
            <a:r>
              <a:rPr lang="en"/>
              <a:t>Performance drop as the application state gets larger </a:t>
            </a:r>
            <a:endParaRPr/>
          </a:p>
          <a:p>
            <a:pPr indent="-298450" lvl="1" marL="914400" rtl="0" algn="l">
              <a:lnSpc>
                <a:spcPct val="115000"/>
              </a:lnSpc>
              <a:spcBef>
                <a:spcPts val="0"/>
              </a:spcBef>
              <a:spcAft>
                <a:spcPts val="0"/>
              </a:spcAft>
              <a:buSzPts val="1100"/>
              <a:buChar char="►"/>
            </a:pPr>
            <a:r>
              <a:rPr lang="en"/>
              <a:t>Concurrent transactions result in conflicts (which may impact performance badly)</a:t>
            </a:r>
            <a:endParaRPr/>
          </a:p>
        </p:txBody>
      </p:sp>
      <p:sp>
        <p:nvSpPr>
          <p:cNvPr id="487" name="Google Shape;487;p51"/>
          <p:cNvSpPr txBox="1"/>
          <p:nvPr/>
        </p:nvSpPr>
        <p:spPr>
          <a:xfrm>
            <a:off x="1000125" y="2917975"/>
            <a:ext cx="2788500" cy="2022300"/>
          </a:xfrm>
          <a:prstGeom prst="rect">
            <a:avLst/>
          </a:prstGeom>
          <a:noFill/>
          <a:ln>
            <a:noFill/>
          </a:ln>
        </p:spPr>
        <p:txBody>
          <a:bodyPr anchorCtr="0" anchor="t" bIns="34275" lIns="68575" spcFirstLastPara="1" rIns="68575" wrap="square" tIns="34275">
            <a:normAutofit fontScale="92500" lnSpcReduction="10000"/>
          </a:bodyPr>
          <a:lstStyle/>
          <a:p>
            <a:pPr indent="0" lvl="0" marL="0" marR="0" rtl="0" algn="l">
              <a:spcBef>
                <a:spcPts val="0"/>
              </a:spcBef>
              <a:spcAft>
                <a:spcPts val="0"/>
              </a:spcAft>
              <a:buClr>
                <a:schemeClr val="accent1"/>
              </a:buClr>
              <a:buSzPct val="78571"/>
              <a:buFont typeface="Noto Sans Symbols"/>
              <a:buNone/>
            </a:pPr>
            <a:r>
              <a:rPr lang="en" sz="1400">
                <a:solidFill>
                  <a:srgbClr val="3F3F3F"/>
                </a:solidFill>
                <a:latin typeface="Trebuchet MS"/>
                <a:ea typeface="Trebuchet MS"/>
                <a:cs typeface="Trebuchet MS"/>
                <a:sym typeface="Trebuchet MS"/>
              </a:rPr>
              <a:t>Instead of doing this,</a:t>
            </a:r>
            <a:endParaRPr sz="1400">
              <a:solidFill>
                <a:srgbClr val="3F3F3F"/>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E2AA0D"/>
                </a:solidFill>
                <a:latin typeface="Trebuchet MS"/>
                <a:ea typeface="Trebuchet MS"/>
                <a:cs typeface="Trebuchet MS"/>
                <a:sym typeface="Trebuchet MS"/>
              </a:rPr>
              <a:t>Data in worldstate: </a:t>
            </a:r>
            <a:endParaRPr sz="1400">
              <a:solidFill>
                <a:srgbClr val="E2AA0D"/>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E2AA0D"/>
                </a:solidFill>
                <a:latin typeface="Trebuchet MS"/>
                <a:ea typeface="Trebuchet MS"/>
                <a:cs typeface="Trebuchet MS"/>
                <a:sym typeface="Trebuchet MS"/>
              </a:rPr>
              <a:t>{</a:t>
            </a:r>
            <a:endParaRPr sz="1400">
              <a:solidFill>
                <a:srgbClr val="E2AA0D"/>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E2AA0D"/>
                </a:solidFill>
                <a:latin typeface="Trebuchet MS"/>
                <a:ea typeface="Trebuchet MS"/>
                <a:cs typeface="Trebuchet MS"/>
                <a:sym typeface="Trebuchet MS"/>
              </a:rPr>
              <a:t>	“Alice”: “Enc Alice’s data”,</a:t>
            </a:r>
            <a:endParaRPr sz="1400">
              <a:solidFill>
                <a:srgbClr val="E2AA0D"/>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E2AA0D"/>
                </a:solidFill>
                <a:latin typeface="Trebuchet MS"/>
                <a:ea typeface="Trebuchet MS"/>
                <a:cs typeface="Trebuchet MS"/>
                <a:sym typeface="Trebuchet MS"/>
              </a:rPr>
              <a:t>	“Bob”: “Enc Bob’s data”,</a:t>
            </a:r>
            <a:endParaRPr sz="1400">
              <a:solidFill>
                <a:srgbClr val="E2AA0D"/>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E2AA0D"/>
                </a:solidFill>
                <a:latin typeface="Trebuchet MS"/>
                <a:ea typeface="Trebuchet MS"/>
                <a:cs typeface="Trebuchet MS"/>
                <a:sym typeface="Trebuchet MS"/>
              </a:rPr>
              <a:t>}</a:t>
            </a:r>
            <a:endParaRPr sz="1400">
              <a:solidFill>
                <a:srgbClr val="E2AA0D"/>
              </a:solidFill>
              <a:latin typeface="Trebuchet MS"/>
              <a:ea typeface="Trebuchet MS"/>
              <a:cs typeface="Trebuchet MS"/>
              <a:sym typeface="Trebuchet MS"/>
            </a:endParaRPr>
          </a:p>
          <a:p>
            <a:pPr indent="-190500" lvl="0" marL="254000" marR="0" rtl="0" algn="l">
              <a:spcBef>
                <a:spcPts val="800"/>
              </a:spcBef>
              <a:spcAft>
                <a:spcPts val="0"/>
              </a:spcAft>
              <a:buClr>
                <a:schemeClr val="accent1"/>
              </a:buClr>
              <a:buSzPct val="78571"/>
              <a:buFont typeface="Noto Sans Symbols"/>
              <a:buNone/>
            </a:pPr>
            <a:r>
              <a:t/>
            </a:r>
            <a:endParaRPr sz="1400">
              <a:solidFill>
                <a:srgbClr val="3F3F3F"/>
              </a:solidFill>
              <a:latin typeface="Trebuchet MS"/>
              <a:ea typeface="Trebuchet MS"/>
              <a:cs typeface="Trebuchet MS"/>
              <a:sym typeface="Trebuchet MS"/>
            </a:endParaRPr>
          </a:p>
        </p:txBody>
      </p:sp>
      <p:sp>
        <p:nvSpPr>
          <p:cNvPr id="488" name="Google Shape;488;p51"/>
          <p:cNvSpPr txBox="1"/>
          <p:nvPr/>
        </p:nvSpPr>
        <p:spPr>
          <a:xfrm>
            <a:off x="3947626" y="2917500"/>
            <a:ext cx="4058700" cy="2022600"/>
          </a:xfrm>
          <a:prstGeom prst="rect">
            <a:avLst/>
          </a:prstGeom>
          <a:noFill/>
          <a:ln>
            <a:noFill/>
          </a:ln>
        </p:spPr>
        <p:txBody>
          <a:bodyPr anchorCtr="0" anchor="t" bIns="34275" lIns="68575" spcFirstLastPara="1" rIns="68575" wrap="square" tIns="34275">
            <a:normAutofit fontScale="85000" lnSpcReduction="20000"/>
          </a:bodyPr>
          <a:lstStyle/>
          <a:p>
            <a:pPr indent="0" lvl="0" marL="0" marR="0" rtl="0" algn="l">
              <a:spcBef>
                <a:spcPts val="0"/>
              </a:spcBef>
              <a:spcAft>
                <a:spcPts val="0"/>
              </a:spcAft>
              <a:buClr>
                <a:schemeClr val="accent1"/>
              </a:buClr>
              <a:buSzPct val="78571"/>
              <a:buFont typeface="Noto Sans Symbols"/>
              <a:buNone/>
            </a:pPr>
            <a:r>
              <a:rPr lang="en" sz="1400">
                <a:solidFill>
                  <a:srgbClr val="3F3F3F"/>
                </a:solidFill>
                <a:latin typeface="Trebuchet MS"/>
                <a:ea typeface="Trebuchet MS"/>
                <a:cs typeface="Trebuchet MS"/>
                <a:sym typeface="Trebuchet MS"/>
              </a:rPr>
              <a:t>We do this,</a:t>
            </a:r>
            <a:endParaRPr sz="1400">
              <a:solidFill>
                <a:srgbClr val="3F3F3F"/>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72A528"/>
                </a:solidFill>
                <a:latin typeface="Trebuchet MS"/>
                <a:ea typeface="Trebuchet MS"/>
                <a:cs typeface="Trebuchet MS"/>
                <a:sym typeface="Trebuchet MS"/>
              </a:rPr>
              <a:t>Data in worldstate: </a:t>
            </a:r>
            <a:endParaRPr sz="1400">
              <a:solidFill>
                <a:srgbClr val="72A528"/>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72A528"/>
                </a:solidFill>
                <a:latin typeface="Trebuchet MS"/>
                <a:ea typeface="Trebuchet MS"/>
                <a:cs typeface="Trebuchet MS"/>
                <a:sym typeface="Trebuchet MS"/>
              </a:rPr>
              <a:t>{</a:t>
            </a:r>
            <a:endParaRPr sz="1400">
              <a:solidFill>
                <a:srgbClr val="72A528"/>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72A528"/>
                </a:solidFill>
                <a:latin typeface="Trebuchet MS"/>
                <a:ea typeface="Trebuchet MS"/>
                <a:cs typeface="Trebuchet MS"/>
                <a:sym typeface="Trebuchet MS"/>
              </a:rPr>
              <a:t>	“Data”: {</a:t>
            </a:r>
            <a:endParaRPr sz="1400">
              <a:solidFill>
                <a:srgbClr val="72A528"/>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72A528"/>
                </a:solidFill>
                <a:latin typeface="Trebuchet MS"/>
                <a:ea typeface="Trebuchet MS"/>
                <a:cs typeface="Trebuchet MS"/>
                <a:sym typeface="Trebuchet MS"/>
              </a:rPr>
              <a:t>		“Encrypted of both alice</a:t>
            </a:r>
            <a:r>
              <a:rPr lang="en">
                <a:solidFill>
                  <a:srgbClr val="72A528"/>
                </a:solidFill>
                <a:latin typeface="Trebuchet MS"/>
                <a:ea typeface="Trebuchet MS"/>
                <a:cs typeface="Trebuchet MS"/>
                <a:sym typeface="Trebuchet MS"/>
              </a:rPr>
              <a:t> &amp;</a:t>
            </a:r>
            <a:r>
              <a:rPr lang="en" sz="1400">
                <a:solidFill>
                  <a:srgbClr val="72A528"/>
                </a:solidFill>
                <a:latin typeface="Trebuchet MS"/>
                <a:ea typeface="Trebuchet MS"/>
                <a:cs typeface="Trebuchet MS"/>
                <a:sym typeface="Trebuchet MS"/>
              </a:rPr>
              <a:t> bob objects”</a:t>
            </a:r>
            <a:endParaRPr sz="1400">
              <a:solidFill>
                <a:srgbClr val="72A528"/>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72A528"/>
                </a:solidFill>
                <a:latin typeface="Trebuchet MS"/>
                <a:ea typeface="Trebuchet MS"/>
                <a:cs typeface="Trebuchet MS"/>
                <a:sym typeface="Trebuchet MS"/>
              </a:rPr>
              <a:t>	}</a:t>
            </a:r>
            <a:endParaRPr sz="1400">
              <a:solidFill>
                <a:srgbClr val="72A528"/>
              </a:solidFill>
              <a:latin typeface="Trebuchet MS"/>
              <a:ea typeface="Trebuchet MS"/>
              <a:cs typeface="Trebuchet MS"/>
              <a:sym typeface="Trebuchet MS"/>
            </a:endParaRPr>
          </a:p>
          <a:p>
            <a:pPr indent="0" lvl="0" marL="0" marR="0" rtl="0" algn="l">
              <a:spcBef>
                <a:spcPts val="800"/>
              </a:spcBef>
              <a:spcAft>
                <a:spcPts val="0"/>
              </a:spcAft>
              <a:buClr>
                <a:schemeClr val="accent1"/>
              </a:buClr>
              <a:buSzPct val="78571"/>
              <a:buFont typeface="Noto Sans Symbols"/>
              <a:buNone/>
            </a:pPr>
            <a:r>
              <a:rPr lang="en" sz="1400">
                <a:solidFill>
                  <a:srgbClr val="72A528"/>
                </a:solidFill>
                <a:latin typeface="Trebuchet MS"/>
                <a:ea typeface="Trebuchet MS"/>
                <a:cs typeface="Trebuchet MS"/>
                <a:sym typeface="Trebuchet MS"/>
              </a:rPr>
              <a:t>}</a:t>
            </a:r>
            <a:endParaRPr sz="1400">
              <a:solidFill>
                <a:srgbClr val="72A528"/>
              </a:solidFill>
              <a:latin typeface="Trebuchet MS"/>
              <a:ea typeface="Trebuchet MS"/>
              <a:cs typeface="Trebuchet MS"/>
              <a:sym typeface="Trebuchet MS"/>
            </a:endParaRPr>
          </a:p>
          <a:p>
            <a:pPr indent="-190500" lvl="0" marL="254000" marR="0" rtl="0" algn="l">
              <a:spcBef>
                <a:spcPts val="800"/>
              </a:spcBef>
              <a:spcAft>
                <a:spcPts val="0"/>
              </a:spcAft>
              <a:buClr>
                <a:schemeClr val="accent1"/>
              </a:buClr>
              <a:buSzPct val="78571"/>
              <a:buFont typeface="Noto Sans Symbols"/>
              <a:buNone/>
            </a:pPr>
            <a:r>
              <a:t/>
            </a:r>
            <a:endParaRPr sz="1400">
              <a:solidFill>
                <a:srgbClr val="3F3F3F"/>
              </a:solidFill>
              <a:latin typeface="Trebuchet MS"/>
              <a:ea typeface="Trebuchet MS"/>
              <a:cs typeface="Trebuchet MS"/>
              <a:sym typeface="Trebuchet MS"/>
            </a:endParaRPr>
          </a:p>
        </p:txBody>
      </p:sp>
      <p:pic>
        <p:nvPicPr>
          <p:cNvPr id="489" name="Google Shape;489;p51"/>
          <p:cNvPicPr preferRelativeResize="0"/>
          <p:nvPr/>
        </p:nvPicPr>
        <p:blipFill rotWithShape="1">
          <a:blip r:embed="rId3">
            <a:alphaModFix/>
          </a:blip>
          <a:srcRect b="0" l="0" r="0" t="0"/>
          <a:stretch/>
        </p:blipFill>
        <p:spPr>
          <a:xfrm>
            <a:off x="7817648" y="3983875"/>
            <a:ext cx="513874" cy="513874"/>
          </a:xfrm>
          <a:prstGeom prst="rect">
            <a:avLst/>
          </a:prstGeom>
          <a:noFill/>
          <a:ln>
            <a:noFill/>
          </a:ln>
        </p:spPr>
      </p:pic>
      <p:pic>
        <p:nvPicPr>
          <p:cNvPr id="490" name="Google Shape;490;p51" title="Red cross not OK vector icon | Free SVG"/>
          <p:cNvPicPr preferRelativeResize="0"/>
          <p:nvPr/>
        </p:nvPicPr>
        <p:blipFill>
          <a:blip r:embed="rId4">
            <a:alphaModFix/>
          </a:blip>
          <a:stretch>
            <a:fillRect/>
          </a:stretch>
        </p:blipFill>
        <p:spPr>
          <a:xfrm>
            <a:off x="332925" y="3974225"/>
            <a:ext cx="599725" cy="599725"/>
          </a:xfrm>
          <a:prstGeom prst="rect">
            <a:avLst/>
          </a:prstGeom>
          <a:solidFill>
            <a:schemeClr val="lt1"/>
          </a:solid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sp>
        <p:nvSpPr>
          <p:cNvPr id="496" name="Google Shape;496;p5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497" name="Google Shape;497;p52"/>
          <p:cNvSpPr txBox="1"/>
          <p:nvPr>
            <p:ph type="title"/>
          </p:nvPr>
        </p:nvSpPr>
        <p:spPr>
          <a:xfrm>
            <a:off x="1000127" y="457200"/>
            <a:ext cx="6447501" cy="727363"/>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Trusted Ledger Enclave (TLE)</a:t>
            </a:r>
            <a:r>
              <a:rPr baseline="30000" lang="en"/>
              <a:t>1</a:t>
            </a:r>
            <a:endParaRPr baseline="30000" sz="1400"/>
          </a:p>
        </p:txBody>
      </p:sp>
      <p:sp>
        <p:nvSpPr>
          <p:cNvPr id="498" name="Google Shape;498;p52"/>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9" name="Google Shape;499;p52"/>
          <p:cNvSpPr txBox="1"/>
          <p:nvPr>
            <p:ph idx="12" type="sldNum"/>
          </p:nvPr>
        </p:nvSpPr>
        <p:spPr>
          <a:xfrm>
            <a:off x="8146067" y="4802008"/>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52"/>
          <p:cNvPicPr preferRelativeResize="0"/>
          <p:nvPr/>
        </p:nvPicPr>
        <p:blipFill rotWithShape="1">
          <a:blip r:embed="rId3">
            <a:alphaModFix/>
          </a:blip>
          <a:srcRect b="0" l="0" r="0" t="0"/>
          <a:stretch/>
        </p:blipFill>
        <p:spPr>
          <a:xfrm>
            <a:off x="3102787" y="1027775"/>
            <a:ext cx="5584149" cy="3774224"/>
          </a:xfrm>
          <a:prstGeom prst="rect">
            <a:avLst/>
          </a:prstGeom>
          <a:noFill/>
          <a:ln>
            <a:noFill/>
          </a:ln>
        </p:spPr>
      </p:pic>
      <p:sp>
        <p:nvSpPr>
          <p:cNvPr id="501" name="Google Shape;501;p52"/>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2" name="Google Shape;502;p52"/>
          <p:cNvSpPr txBox="1"/>
          <p:nvPr/>
        </p:nvSpPr>
        <p:spPr>
          <a:xfrm>
            <a:off x="0" y="4842080"/>
            <a:ext cx="7800975" cy="36385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rgbClr val="333333"/>
                </a:solidFill>
                <a:latin typeface="Helvetica Neue"/>
                <a:ea typeface="Helvetica Neue"/>
                <a:cs typeface="Helvetica Neue"/>
                <a:sym typeface="Helvetica Neue"/>
              </a:rPr>
              <a:t>1</a:t>
            </a:r>
            <a:r>
              <a:rPr b="0" i="0" lang="en" sz="600" u="none" strike="noStrike">
                <a:solidFill>
                  <a:srgbClr val="333333"/>
                </a:solidFill>
                <a:latin typeface="Helvetica Neue"/>
                <a:ea typeface="Helvetica Neue"/>
                <a:cs typeface="Helvetica Neue"/>
                <a:sym typeface="Helvetica Neue"/>
              </a:rPr>
              <a:t>M. Brandenburger, C. Cachin, R. Kapitza and A. Sorniotti, "Trusted Computing Meets Blockchain: Rollback Attacks and a Solution for Hyperledger Fabric," </a:t>
            </a:r>
            <a:r>
              <a:rPr b="0" i="1" lang="en" sz="600" u="none" strike="noStrike">
                <a:solidFill>
                  <a:srgbClr val="333333"/>
                </a:solidFill>
                <a:latin typeface="Helvetica Neue"/>
                <a:ea typeface="Helvetica Neue"/>
                <a:cs typeface="Helvetica Neue"/>
                <a:sym typeface="Helvetica Neue"/>
              </a:rPr>
              <a:t>2019 38th Symposium on Reliable Distributed Systems (SRDS)</a:t>
            </a:r>
            <a:r>
              <a:rPr b="0" i="0" lang="en" sz="600" u="none" strike="noStrike">
                <a:solidFill>
                  <a:srgbClr val="333333"/>
                </a:solidFill>
                <a:latin typeface="Helvetica Neue"/>
                <a:ea typeface="Helvetica Neue"/>
                <a:cs typeface="Helvetica Neue"/>
                <a:sym typeface="Helvetica Neue"/>
              </a:rPr>
              <a:t>, Lyon, France, 2019, pp. 324-32409, doi: 10.1109/SRDS47363.2019.00045.</a:t>
            </a:r>
            <a:br>
              <a:rPr b="0" i="0" lang="en" sz="600" u="none" strike="noStrike">
                <a:solidFill>
                  <a:srgbClr val="333333"/>
                </a:solidFill>
                <a:latin typeface="Helvetica Neue"/>
                <a:ea typeface="Helvetica Neue"/>
                <a:cs typeface="Helvetica Neue"/>
                <a:sym typeface="Helvetica Neue"/>
              </a:rPr>
            </a:br>
            <a:r>
              <a:rPr b="0" baseline="30000" i="0" lang="en" sz="600" u="none" strike="noStrike">
                <a:solidFill>
                  <a:srgbClr val="333333"/>
                </a:solidFill>
                <a:latin typeface="Helvetica Neue"/>
                <a:ea typeface="Helvetica Neue"/>
                <a:cs typeface="Helvetica Neue"/>
                <a:sym typeface="Helvetica Neue"/>
              </a:rPr>
              <a:t>2</a:t>
            </a:r>
            <a:r>
              <a:rPr b="0" i="0" lang="en" sz="600" u="none" strike="noStrike">
                <a:solidFill>
                  <a:srgbClr val="333333"/>
                </a:solidFill>
                <a:latin typeface="Helvetica Neue"/>
                <a:ea typeface="Helvetica Neue"/>
                <a:cs typeface="Helvetica Neue"/>
                <a:sym typeface="Helvetica Neue"/>
              </a:rPr>
              <a:t>https://www.edgeless.systems/products/ego/</a:t>
            </a:r>
            <a:endParaRPr b="0" i="0" sz="600" u="none" strike="noStrike">
              <a:solidFill>
                <a:srgbClr val="333333"/>
              </a:solidFill>
              <a:latin typeface="Helvetica Neue"/>
              <a:ea typeface="Helvetica Neue"/>
              <a:cs typeface="Helvetica Neue"/>
              <a:sym typeface="Helvetica Neue"/>
            </a:endParaRPr>
          </a:p>
        </p:txBody>
      </p:sp>
      <p:sp>
        <p:nvSpPr>
          <p:cNvPr id="503" name="Google Shape;503;p52"/>
          <p:cNvSpPr txBox="1"/>
          <p:nvPr>
            <p:ph idx="1" type="body"/>
          </p:nvPr>
        </p:nvSpPr>
        <p:spPr>
          <a:xfrm>
            <a:off x="631984" y="1251585"/>
            <a:ext cx="2350294" cy="3455194"/>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Having an extra enclave to track the ledger and store the </a:t>
            </a:r>
            <a:r>
              <a:rPr b="1" lang="en"/>
              <a:t>integrity metadata</a:t>
            </a:r>
            <a:r>
              <a:rPr lang="en"/>
              <a:t> of the KVS.</a:t>
            </a:r>
            <a:endParaRPr sz="1200"/>
          </a:p>
          <a:p>
            <a:pPr indent="-260350" lvl="0" marL="254000" rtl="0" algn="l">
              <a:spcBef>
                <a:spcPts val="800"/>
              </a:spcBef>
              <a:spcAft>
                <a:spcPts val="0"/>
              </a:spcAft>
              <a:buSzPts val="1100"/>
              <a:buChar char="►"/>
            </a:pPr>
            <a:r>
              <a:rPr lang="en"/>
              <a:t>Advantages: </a:t>
            </a:r>
            <a:endParaRPr/>
          </a:p>
          <a:p>
            <a:pPr indent="-215900" lvl="1" marL="558800" rtl="0" algn="l">
              <a:spcBef>
                <a:spcPts val="800"/>
              </a:spcBef>
              <a:spcAft>
                <a:spcPts val="0"/>
              </a:spcAft>
              <a:buSzPts val="1000"/>
              <a:buChar char="►"/>
            </a:pPr>
            <a:r>
              <a:rPr lang="en"/>
              <a:t>O(1) verification on KVS</a:t>
            </a:r>
            <a:endParaRPr/>
          </a:p>
          <a:p>
            <a:pPr indent="-260350" lvl="0" marL="254000" rtl="0" algn="l">
              <a:spcBef>
                <a:spcPts val="800"/>
              </a:spcBef>
              <a:spcAft>
                <a:spcPts val="0"/>
              </a:spcAft>
              <a:buSzPts val="1100"/>
              <a:buChar char="►"/>
            </a:pPr>
            <a:r>
              <a:rPr lang="en"/>
              <a:t>Disadvantages: </a:t>
            </a:r>
            <a:endParaRPr/>
          </a:p>
          <a:p>
            <a:pPr indent="-215900" lvl="1" marL="558800" rtl="0" algn="l">
              <a:spcBef>
                <a:spcPts val="800"/>
              </a:spcBef>
              <a:spcAft>
                <a:spcPts val="0"/>
              </a:spcAft>
              <a:buSzPts val="1000"/>
              <a:buChar char="►"/>
            </a:pPr>
            <a:r>
              <a:rPr lang="en"/>
              <a:t>Original FPC's v1.0 RPC didn't implement due to </a:t>
            </a:r>
            <a:r>
              <a:rPr lang="en"/>
              <a:t>maintenance</a:t>
            </a:r>
            <a:r>
              <a:rPr lang="en"/>
              <a:t> difficulties.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09" name="Google Shape;509;p53"/>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Our </a:t>
            </a:r>
            <a:r>
              <a:rPr lang="en"/>
              <a:t>Approach</a:t>
            </a:r>
            <a:endParaRPr/>
          </a:p>
        </p:txBody>
      </p:sp>
      <p:sp>
        <p:nvSpPr>
          <p:cNvPr id="510" name="Google Shape;510;p53"/>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 name="Google Shape;511;p5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53"/>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13" name="Google Shape;513;p53"/>
          <p:cNvPicPr preferRelativeResize="0"/>
          <p:nvPr/>
        </p:nvPicPr>
        <p:blipFill rotWithShape="1">
          <a:blip r:embed="rId3">
            <a:alphaModFix/>
          </a:blip>
          <a:srcRect b="0" l="0" r="0" t="0"/>
          <a:stretch/>
        </p:blipFill>
        <p:spPr>
          <a:xfrm>
            <a:off x="2434590" y="864870"/>
            <a:ext cx="3876199" cy="3876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20" name="Google Shape;520;p54"/>
          <p:cNvSpPr txBox="1"/>
          <p:nvPr>
            <p:ph type="title"/>
          </p:nvPr>
        </p:nvSpPr>
        <p:spPr>
          <a:xfrm>
            <a:off x="1000125" y="397200"/>
            <a:ext cx="6600600"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Merkle Tree </a:t>
            </a:r>
            <a:r>
              <a:rPr lang="en"/>
              <a:t>Approach</a:t>
            </a:r>
            <a:r>
              <a:rPr lang="en"/>
              <a:t> (MTA) Architecture</a:t>
            </a:r>
            <a:endParaRPr baseline="30000"/>
          </a:p>
        </p:txBody>
      </p:sp>
      <p:sp>
        <p:nvSpPr>
          <p:cNvPr id="521" name="Google Shape;521;p54"/>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2" name="Google Shape;522;p54"/>
          <p:cNvSpPr txBox="1"/>
          <p:nvPr>
            <p:ph idx="12" type="sldNum"/>
          </p:nvPr>
        </p:nvSpPr>
        <p:spPr>
          <a:xfrm>
            <a:off x="8060819" y="4620557"/>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54"/>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4" name="Google Shape;524;p54"/>
          <p:cNvSpPr/>
          <p:nvPr/>
        </p:nvSpPr>
        <p:spPr>
          <a:xfrm>
            <a:off x="374200" y="1591050"/>
            <a:ext cx="2551200" cy="3115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t/>
            </a:r>
            <a:endParaRPr sz="1200">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sz="1300">
                <a:solidFill>
                  <a:srgbClr val="3F3F3F"/>
                </a:solidFill>
                <a:latin typeface="Trebuchet MS"/>
                <a:ea typeface="Trebuchet MS"/>
                <a:cs typeface="Trebuchet MS"/>
                <a:sym typeface="Trebuchet MS"/>
              </a:rPr>
              <a:t>Update &amp; query : </a:t>
            </a:r>
            <a:endParaRPr sz="1300">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sz="1300">
                <a:solidFill>
                  <a:srgbClr val="3F3F3F"/>
                </a:solidFill>
                <a:latin typeface="Trebuchet MS"/>
                <a:ea typeface="Trebuchet MS"/>
                <a:cs typeface="Trebuchet MS"/>
                <a:sym typeface="Trebuchet MS"/>
              </a:rPr>
              <a:t>O(log n) (</a:t>
            </a:r>
            <a:r>
              <a:rPr b="0" i="0" lang="en" sz="1300" u="none" cap="none" strike="noStrike">
                <a:solidFill>
                  <a:srgbClr val="3F3F3F"/>
                </a:solidFill>
                <a:latin typeface="Trebuchet MS"/>
                <a:ea typeface="Trebuchet MS"/>
                <a:cs typeface="Trebuchet MS"/>
                <a:sym typeface="Trebuchet MS"/>
              </a:rPr>
              <a:t>n = # of data)</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sz="1300">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sz="1300">
                <a:solidFill>
                  <a:srgbClr val="3F3F3F"/>
                </a:solidFill>
                <a:latin typeface="Trebuchet MS"/>
                <a:ea typeface="Trebuchet MS"/>
                <a:cs typeface="Trebuchet MS"/>
                <a:sym typeface="Trebuchet MS"/>
              </a:rPr>
              <a:t>Invoke Chaincode:  </a:t>
            </a:r>
            <a:endParaRPr sz="1300">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sz="1300">
                <a:solidFill>
                  <a:srgbClr val="3F3F3F"/>
                </a:solidFill>
                <a:latin typeface="Trebuchet MS"/>
                <a:ea typeface="Trebuchet MS"/>
                <a:cs typeface="Trebuchet MS"/>
                <a:sym typeface="Trebuchet MS"/>
              </a:rPr>
              <a:t>O(m) (m = # of peers)</a:t>
            </a:r>
            <a:endParaRPr sz="1300">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sz="1300">
                <a:solidFill>
                  <a:srgbClr val="3F3F3F"/>
                </a:solidFill>
                <a:latin typeface="Trebuchet MS"/>
                <a:ea typeface="Trebuchet MS"/>
                <a:cs typeface="Trebuchet MS"/>
                <a:sym typeface="Trebuchet MS"/>
              </a:rPr>
              <a:t>Require</a:t>
            </a:r>
            <a:r>
              <a:rPr b="0" i="0" lang="en" sz="1300" u="none" cap="none" strike="noStrike">
                <a:solidFill>
                  <a:srgbClr val="3F3F3F"/>
                </a:solidFill>
                <a:latin typeface="Trebuchet MS"/>
                <a:ea typeface="Trebuchet MS"/>
                <a:cs typeface="Trebuchet MS"/>
                <a:sym typeface="Trebuchet MS"/>
              </a:rPr>
              <a:t> Merkle Root from all </a:t>
            </a:r>
            <a:r>
              <a:rPr lang="en" sz="1300">
                <a:solidFill>
                  <a:srgbClr val="3F3F3F"/>
                </a:solidFill>
                <a:latin typeface="Trebuchet MS"/>
                <a:ea typeface="Trebuchet MS"/>
                <a:cs typeface="Trebuchet MS"/>
                <a:sym typeface="Trebuchet MS"/>
              </a:rPr>
              <a:t>peers </a:t>
            </a:r>
            <a:r>
              <a:rPr b="0" i="0" lang="en" sz="1300" u="none" cap="none" strike="noStrike">
                <a:solidFill>
                  <a:srgbClr val="3F3F3F"/>
                </a:solidFill>
                <a:latin typeface="Trebuchet MS"/>
                <a:ea typeface="Trebuchet MS"/>
                <a:cs typeface="Trebuchet MS"/>
                <a:sym typeface="Trebuchet MS"/>
              </a:rPr>
              <a:t>before invoke chaincode</a:t>
            </a:r>
            <a:r>
              <a:rPr lang="en" sz="1300">
                <a:solidFill>
                  <a:srgbClr val="3F3F3F"/>
                </a:solidFill>
                <a:latin typeface="Trebuchet MS"/>
                <a:ea typeface="Trebuchet MS"/>
                <a:cs typeface="Trebuchet MS"/>
                <a:sym typeface="Trebuchet MS"/>
              </a:rPr>
              <a:t> </a:t>
            </a:r>
            <a:endParaRPr b="0" i="0" sz="1300" u="none" cap="none" strike="noStrike">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sz="1100">
              <a:solidFill>
                <a:srgbClr val="3F3F3F"/>
              </a:solidFill>
              <a:latin typeface="Trebuchet MS"/>
              <a:ea typeface="Trebuchet MS"/>
              <a:cs typeface="Trebuchet MS"/>
              <a:sym typeface="Trebuchet MS"/>
            </a:endParaRPr>
          </a:p>
        </p:txBody>
      </p:sp>
      <p:pic>
        <p:nvPicPr>
          <p:cNvPr id="525" name="Google Shape;525;p54"/>
          <p:cNvPicPr preferRelativeResize="0"/>
          <p:nvPr/>
        </p:nvPicPr>
        <p:blipFill>
          <a:blip r:embed="rId3">
            <a:alphaModFix/>
          </a:blip>
          <a:stretch>
            <a:fillRect/>
          </a:stretch>
        </p:blipFill>
        <p:spPr>
          <a:xfrm>
            <a:off x="2850875" y="1060415"/>
            <a:ext cx="6032724" cy="3834036"/>
          </a:xfrm>
          <a:prstGeom prst="rect">
            <a:avLst/>
          </a:prstGeom>
          <a:noFill/>
          <a:ln>
            <a:noFill/>
          </a:ln>
        </p:spPr>
      </p:pic>
      <p:sp>
        <p:nvSpPr>
          <p:cNvPr id="526" name="Google Shape;526;p54"/>
          <p:cNvSpPr/>
          <p:nvPr/>
        </p:nvSpPr>
        <p:spPr>
          <a:xfrm>
            <a:off x="6886375" y="3764650"/>
            <a:ext cx="1232700" cy="6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527" name="Google Shape;527;p54"/>
          <p:cNvSpPr/>
          <p:nvPr/>
        </p:nvSpPr>
        <p:spPr>
          <a:xfrm>
            <a:off x="1406050" y="4372750"/>
            <a:ext cx="1116000" cy="328800"/>
          </a:xfrm>
          <a:prstGeom prst="wedgeRectCallout">
            <a:avLst>
              <a:gd fmla="val 103427" name="adj1"/>
              <a:gd fmla="val -5561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rebuchet MS"/>
                <a:ea typeface="Trebuchet MS"/>
                <a:cs typeface="Trebuchet MS"/>
                <a:sym typeface="Trebuchet MS"/>
              </a:rPr>
              <a:t>Query for Merkle Root</a:t>
            </a:r>
            <a:endParaRPr sz="1100">
              <a:latin typeface="Trebuchet MS"/>
              <a:ea typeface="Trebuchet MS"/>
              <a:cs typeface="Trebuchet MS"/>
              <a:sym typeface="Trebuchet MS"/>
            </a:endParaRPr>
          </a:p>
        </p:txBody>
      </p:sp>
      <p:sp>
        <p:nvSpPr>
          <p:cNvPr id="528" name="Google Shape;528;p54"/>
          <p:cNvSpPr/>
          <p:nvPr/>
        </p:nvSpPr>
        <p:spPr>
          <a:xfrm>
            <a:off x="7600725" y="4620550"/>
            <a:ext cx="1116000" cy="328800"/>
          </a:xfrm>
          <a:prstGeom prst="wedgeRectCallout">
            <a:avLst>
              <a:gd fmla="val 18788" name="adj1"/>
              <a:gd fmla="val -19305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rebuchet MS"/>
                <a:ea typeface="Trebuchet MS"/>
                <a:cs typeface="Trebuchet MS"/>
                <a:sym typeface="Trebuchet MS"/>
              </a:rPr>
              <a:t>Update Merkle Component</a:t>
            </a:r>
            <a:endParaRPr sz="1100">
              <a:latin typeface="Trebuchet MS"/>
              <a:ea typeface="Trebuchet MS"/>
              <a:cs typeface="Trebuchet MS"/>
              <a:sym typeface="Trebuchet MS"/>
            </a:endParaRPr>
          </a:p>
        </p:txBody>
      </p:sp>
      <p:sp>
        <p:nvSpPr>
          <p:cNvPr id="529" name="Google Shape;529;p54"/>
          <p:cNvSpPr/>
          <p:nvPr/>
        </p:nvSpPr>
        <p:spPr>
          <a:xfrm>
            <a:off x="2522050" y="2152275"/>
            <a:ext cx="1116000" cy="328800"/>
          </a:xfrm>
          <a:prstGeom prst="wedgeRectCallout">
            <a:avLst>
              <a:gd fmla="val 64391" name="adj1"/>
              <a:gd fmla="val 2886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rebuchet MS"/>
                <a:ea typeface="Trebuchet MS"/>
                <a:cs typeface="Trebuchet MS"/>
                <a:sym typeface="Trebuchet MS"/>
              </a:rPr>
              <a:t>Invoke CC with</a:t>
            </a:r>
            <a:r>
              <a:rPr lang="en" sz="1100">
                <a:latin typeface="Trebuchet MS"/>
                <a:ea typeface="Trebuchet MS"/>
                <a:cs typeface="Trebuchet MS"/>
                <a:sym typeface="Trebuchet MS"/>
              </a:rPr>
              <a:t> Merkle Root</a:t>
            </a:r>
            <a:endParaRPr sz="1100">
              <a:latin typeface="Trebuchet MS"/>
              <a:ea typeface="Trebuchet MS"/>
              <a:cs typeface="Trebuchet MS"/>
              <a:sym typeface="Trebuchet MS"/>
            </a:endParaRPr>
          </a:p>
        </p:txBody>
      </p:sp>
      <p:sp>
        <p:nvSpPr>
          <p:cNvPr id="530" name="Google Shape;530;p54"/>
          <p:cNvSpPr/>
          <p:nvPr/>
        </p:nvSpPr>
        <p:spPr>
          <a:xfrm>
            <a:off x="3638050" y="1387800"/>
            <a:ext cx="1116000" cy="381000"/>
          </a:xfrm>
          <a:prstGeom prst="wedgeRectCallout">
            <a:avLst>
              <a:gd fmla="val 117818" name="adj1"/>
              <a:gd fmla="val 1720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Trebuchet MS"/>
                <a:ea typeface="Trebuchet MS"/>
                <a:cs typeface="Trebuchet MS"/>
                <a:sym typeface="Trebuchet MS"/>
              </a:rPr>
              <a:t>Verify Merkle Path</a:t>
            </a:r>
            <a:endParaRPr sz="1100">
              <a:latin typeface="Trebuchet MS"/>
              <a:ea typeface="Trebuchet MS"/>
              <a:cs typeface="Trebuchet MS"/>
              <a:sym typeface="Trebuchet MS"/>
            </a:endParaRPr>
          </a:p>
        </p:txBody>
      </p:sp>
      <p:sp>
        <p:nvSpPr>
          <p:cNvPr id="531" name="Google Shape;531;p54"/>
          <p:cNvSpPr/>
          <p:nvPr/>
        </p:nvSpPr>
        <p:spPr>
          <a:xfrm>
            <a:off x="6750000" y="2813675"/>
            <a:ext cx="1116000" cy="381000"/>
          </a:xfrm>
          <a:prstGeom prst="wedgeRectCallout">
            <a:avLst>
              <a:gd fmla="val -493" name="adj1"/>
              <a:gd fmla="val 954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Trebuchet MS"/>
                <a:ea typeface="Trebuchet MS"/>
                <a:cs typeface="Trebuchet MS"/>
                <a:sym typeface="Trebuchet MS"/>
              </a:rPr>
              <a:t>Get State -&gt;</a:t>
            </a:r>
            <a:r>
              <a:rPr lang="en" sz="1100">
                <a:latin typeface="Trebuchet MS"/>
                <a:ea typeface="Trebuchet MS"/>
                <a:cs typeface="Trebuchet MS"/>
                <a:sym typeface="Trebuchet MS"/>
              </a:rPr>
              <a:t> Value + MPath</a:t>
            </a:r>
            <a:endParaRPr sz="1100">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7" name="Google Shape;537;p55"/>
          <p:cNvSpPr txBox="1"/>
          <p:nvPr>
            <p:ph type="title"/>
          </p:nvPr>
        </p:nvSpPr>
        <p:spPr>
          <a:xfrm>
            <a:off x="1000127" y="457200"/>
            <a:ext cx="6447600"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How we maintain the merkle tree</a:t>
            </a:r>
            <a:endParaRPr/>
          </a:p>
        </p:txBody>
      </p:sp>
      <p:sp>
        <p:nvSpPr>
          <p:cNvPr id="538" name="Google Shape;538;p55"/>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 name="Google Shape;539;p5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55"/>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 name="Google Shape;541;p55"/>
          <p:cNvSpPr txBox="1"/>
          <p:nvPr>
            <p:ph idx="1" type="body"/>
          </p:nvPr>
        </p:nvSpPr>
        <p:spPr>
          <a:xfrm>
            <a:off x="414800" y="1714225"/>
            <a:ext cx="2181900" cy="2719500"/>
          </a:xfrm>
          <a:prstGeom prst="rect">
            <a:avLst/>
          </a:prstGeom>
          <a:noFill/>
          <a:ln>
            <a:noFill/>
          </a:ln>
        </p:spPr>
        <p:txBody>
          <a:bodyPr anchorCtr="0" anchor="t" bIns="34275" lIns="68575" spcFirstLastPara="1" rIns="68575" wrap="square" tIns="34275">
            <a:normAutofit/>
          </a:bodyPr>
          <a:lstStyle/>
          <a:p>
            <a:pPr indent="0" lvl="0" marL="0" rtl="0" algn="l">
              <a:lnSpc>
                <a:spcPct val="150000"/>
              </a:lnSpc>
              <a:spcBef>
                <a:spcPts val="0"/>
              </a:spcBef>
              <a:spcAft>
                <a:spcPts val="0"/>
              </a:spcAft>
              <a:buNone/>
            </a:pPr>
            <a:r>
              <a:t/>
            </a:r>
            <a:endParaRPr>
              <a:latin typeface="IBM Plex Sans"/>
              <a:ea typeface="IBM Plex Sans"/>
              <a:cs typeface="IBM Plex Sans"/>
              <a:sym typeface="IBM Plex Sans"/>
            </a:endParaRPr>
          </a:p>
          <a:p>
            <a:pPr indent="-222250" lvl="0" marL="215900" rtl="0" algn="l">
              <a:lnSpc>
                <a:spcPct val="150000"/>
              </a:lnSpc>
              <a:spcBef>
                <a:spcPts val="0"/>
              </a:spcBef>
              <a:spcAft>
                <a:spcPts val="0"/>
              </a:spcAft>
              <a:buSzPts val="1100"/>
              <a:buFont typeface="IBM Plex Sans"/>
              <a:buChar char="►"/>
            </a:pPr>
            <a:r>
              <a:rPr lang="en">
                <a:latin typeface="IBM Plex Sans"/>
                <a:ea typeface="IBM Plex Sans"/>
                <a:cs typeface="IBM Plex Sans"/>
                <a:sym typeface="IBM Plex Sans"/>
              </a:rPr>
              <a:t>Each Leaf contain Each Key Value Pair from wordstate.</a:t>
            </a:r>
            <a:endParaRPr>
              <a:latin typeface="IBM Plex Sans"/>
              <a:ea typeface="IBM Plex Sans"/>
              <a:cs typeface="IBM Plex Sans"/>
              <a:sym typeface="IBM Plex Sans"/>
            </a:endParaRPr>
          </a:p>
          <a:p>
            <a:pPr indent="-222250" lvl="0" marL="215900" rtl="0" algn="l">
              <a:lnSpc>
                <a:spcPct val="150000"/>
              </a:lnSpc>
              <a:spcBef>
                <a:spcPts val="0"/>
              </a:spcBef>
              <a:spcAft>
                <a:spcPts val="0"/>
              </a:spcAft>
              <a:buSzPts val="1100"/>
              <a:buFont typeface="IBM Plex Sans"/>
              <a:buChar char="►"/>
            </a:pPr>
            <a:r>
              <a:rPr lang="en">
                <a:latin typeface="IBM Plex Sans"/>
                <a:ea typeface="IBM Plex Sans"/>
                <a:cs typeface="IBM Plex Sans"/>
                <a:sym typeface="IBM Plex Sans"/>
              </a:rPr>
              <a:t>During Get State, Return Leaf +  related Merkle Path</a:t>
            </a:r>
            <a:endParaRPr>
              <a:latin typeface="IBM Plex Sans"/>
              <a:ea typeface="IBM Plex Sans"/>
              <a:cs typeface="IBM Plex Sans"/>
              <a:sym typeface="IBM Plex Sans"/>
            </a:endParaRPr>
          </a:p>
        </p:txBody>
      </p:sp>
      <p:pic>
        <p:nvPicPr>
          <p:cNvPr descr="MerkleBasic" id="542" name="Google Shape;542;p55"/>
          <p:cNvPicPr preferRelativeResize="0"/>
          <p:nvPr/>
        </p:nvPicPr>
        <p:blipFill rotWithShape="1">
          <a:blip r:embed="rId3">
            <a:alphaModFix/>
          </a:blip>
          <a:srcRect b="0" l="0" r="0" t="0"/>
          <a:stretch/>
        </p:blipFill>
        <p:spPr>
          <a:xfrm>
            <a:off x="2834164" y="1102995"/>
            <a:ext cx="6149816" cy="3205162"/>
          </a:xfrm>
          <a:prstGeom prst="rect">
            <a:avLst/>
          </a:prstGeom>
          <a:noFill/>
          <a:ln>
            <a:noFill/>
          </a:ln>
        </p:spPr>
      </p:pic>
      <p:sp>
        <p:nvSpPr>
          <p:cNvPr id="543" name="Google Shape;543;p55"/>
          <p:cNvSpPr/>
          <p:nvPr/>
        </p:nvSpPr>
        <p:spPr>
          <a:xfrm>
            <a:off x="4274925" y="3957400"/>
            <a:ext cx="782400" cy="41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544" name="Google Shape;544;p55"/>
          <p:cNvSpPr/>
          <p:nvPr/>
        </p:nvSpPr>
        <p:spPr>
          <a:xfrm>
            <a:off x="5057325" y="3319975"/>
            <a:ext cx="782400" cy="419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545" name="Google Shape;545;p55"/>
          <p:cNvSpPr/>
          <p:nvPr/>
        </p:nvSpPr>
        <p:spPr>
          <a:xfrm>
            <a:off x="2993550" y="2571750"/>
            <a:ext cx="1063500" cy="55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546" name="Google Shape;546;p55"/>
          <p:cNvSpPr/>
          <p:nvPr/>
        </p:nvSpPr>
        <p:spPr>
          <a:xfrm>
            <a:off x="7001300" y="1794325"/>
            <a:ext cx="1063500" cy="55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3" name="Google Shape;553;p56"/>
          <p:cNvSpPr txBox="1"/>
          <p:nvPr>
            <p:ph type="title"/>
          </p:nvPr>
        </p:nvSpPr>
        <p:spPr>
          <a:xfrm>
            <a:off x="1000127" y="390525"/>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MTA Execution Flow</a:t>
            </a:r>
            <a:endParaRPr baseline="30000"/>
          </a:p>
        </p:txBody>
      </p:sp>
      <p:sp>
        <p:nvSpPr>
          <p:cNvPr id="554" name="Google Shape;554;p56"/>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56"/>
          <p:cNvSpPr txBox="1"/>
          <p:nvPr>
            <p:ph idx="12" type="sldNum"/>
          </p:nvPr>
        </p:nvSpPr>
        <p:spPr>
          <a:xfrm>
            <a:off x="8253224" y="4706758"/>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56"/>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56"/>
          <p:cNvSpPr/>
          <p:nvPr/>
        </p:nvSpPr>
        <p:spPr>
          <a:xfrm>
            <a:off x="479548" y="1591052"/>
            <a:ext cx="2350200" cy="3115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Addition Step:</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(0. Query Merkle Root)</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(1a. Agree Merkle Root)</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(2b. Verify value)</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(10. Update Merkle Tree)</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Modify Step:</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(1. </a:t>
            </a:r>
            <a:r>
              <a:rPr lang="en">
                <a:solidFill>
                  <a:srgbClr val="3F3F3F"/>
                </a:solidFill>
                <a:latin typeface="Trebuchet MS"/>
                <a:ea typeface="Trebuchet MS"/>
                <a:cs typeface="Trebuchet MS"/>
                <a:sym typeface="Trebuchet MS"/>
              </a:rPr>
              <a:t>Invoke CC with M)</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rPr lang="en">
                <a:solidFill>
                  <a:srgbClr val="3F3F3F"/>
                </a:solidFill>
                <a:latin typeface="Trebuchet MS"/>
                <a:ea typeface="Trebuchet MS"/>
                <a:cs typeface="Trebuchet MS"/>
                <a:sym typeface="Trebuchet MS"/>
              </a:rPr>
              <a:t>(2a. Return Value &amp; MPath)</a:t>
            </a:r>
            <a:endParaRPr>
              <a:solidFill>
                <a:srgbClr val="3F3F3F"/>
              </a:solidFill>
              <a:latin typeface="Trebuchet MS"/>
              <a:ea typeface="Trebuchet MS"/>
              <a:cs typeface="Trebuchet MS"/>
              <a:sym typeface="Trebuchet MS"/>
            </a:endParaRPr>
          </a:p>
          <a:p>
            <a:pPr indent="0" lvl="0" marL="0" marR="0" rtl="0" algn="l">
              <a:lnSpc>
                <a:spcPct val="90000"/>
              </a:lnSpc>
              <a:spcBef>
                <a:spcPts val="800"/>
              </a:spcBef>
              <a:spcAft>
                <a:spcPts val="0"/>
              </a:spcAft>
              <a:buNone/>
            </a:pPr>
            <a:r>
              <a:t/>
            </a:r>
            <a:endParaRPr>
              <a:solidFill>
                <a:srgbClr val="3F3F3F"/>
              </a:solidFill>
              <a:latin typeface="Trebuchet MS"/>
              <a:ea typeface="Trebuchet MS"/>
              <a:cs typeface="Trebuchet MS"/>
              <a:sym typeface="Trebuchet MS"/>
            </a:endParaRPr>
          </a:p>
        </p:txBody>
      </p:sp>
      <p:pic>
        <p:nvPicPr>
          <p:cNvPr id="558" name="Google Shape;558;p56"/>
          <p:cNvPicPr preferRelativeResize="0"/>
          <p:nvPr/>
        </p:nvPicPr>
        <p:blipFill>
          <a:blip r:embed="rId3">
            <a:alphaModFix/>
          </a:blip>
          <a:stretch>
            <a:fillRect/>
          </a:stretch>
        </p:blipFill>
        <p:spPr>
          <a:xfrm>
            <a:off x="2848325" y="880200"/>
            <a:ext cx="6030750" cy="3895725"/>
          </a:xfrm>
          <a:prstGeom prst="rect">
            <a:avLst/>
          </a:prstGeom>
          <a:noFill/>
          <a:ln>
            <a:noFill/>
          </a:ln>
        </p:spPr>
      </p:pic>
      <p:pic>
        <p:nvPicPr>
          <p:cNvPr id="559" name="Google Shape;559;p56">
            <a:hlinkClick r:id="rId4"/>
          </p:cNvPr>
          <p:cNvPicPr preferRelativeResize="0"/>
          <p:nvPr/>
        </p:nvPicPr>
        <p:blipFill rotWithShape="1">
          <a:blip r:embed="rId5">
            <a:alphaModFix/>
          </a:blip>
          <a:srcRect b="0" l="0" r="0" t="0"/>
          <a:stretch/>
        </p:blipFill>
        <p:spPr>
          <a:xfrm>
            <a:off x="-4" y="4341075"/>
            <a:ext cx="1133926" cy="802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5" name="Google Shape;565;p57"/>
          <p:cNvSpPr txBox="1"/>
          <p:nvPr>
            <p:ph type="title"/>
          </p:nvPr>
        </p:nvSpPr>
        <p:spPr>
          <a:xfrm>
            <a:off x="1000127" y="457200"/>
            <a:ext cx="6447600"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Evaluation</a:t>
            </a:r>
            <a:endParaRPr/>
          </a:p>
        </p:txBody>
      </p:sp>
      <p:sp>
        <p:nvSpPr>
          <p:cNvPr id="566" name="Google Shape;566;p57"/>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5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57"/>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57"/>
          <p:cNvSpPr txBox="1"/>
          <p:nvPr>
            <p:ph idx="1" type="body"/>
          </p:nvPr>
        </p:nvSpPr>
        <p:spPr>
          <a:xfrm>
            <a:off x="1000125" y="1784525"/>
            <a:ext cx="6447600" cy="2746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None/>
            </a:pPr>
            <a:r>
              <a:t/>
            </a:r>
            <a:endParaRPr sz="1800"/>
          </a:p>
          <a:p>
            <a:pPr indent="-304800" lvl="0" marL="254000" rtl="0" algn="l">
              <a:lnSpc>
                <a:spcPct val="90000"/>
              </a:lnSpc>
              <a:spcBef>
                <a:spcPts val="800"/>
              </a:spcBef>
              <a:spcAft>
                <a:spcPts val="0"/>
              </a:spcAft>
              <a:buSzPts val="1800"/>
              <a:buChar char="►"/>
            </a:pPr>
            <a:r>
              <a:rPr lang="en" sz="1800"/>
              <a:t>Trusting Computing Base (TCB) Size</a:t>
            </a:r>
            <a:endParaRPr sz="1800"/>
          </a:p>
          <a:p>
            <a:pPr indent="0" lvl="0" marL="254000" rtl="0" algn="l">
              <a:lnSpc>
                <a:spcPct val="90000"/>
              </a:lnSpc>
              <a:spcBef>
                <a:spcPts val="800"/>
              </a:spcBef>
              <a:spcAft>
                <a:spcPts val="0"/>
              </a:spcAft>
              <a:buNone/>
            </a:pPr>
            <a:r>
              <a:t/>
            </a:r>
            <a:endParaRPr sz="1800"/>
          </a:p>
          <a:p>
            <a:pPr indent="-304800" lvl="0" marL="254000" rtl="0" algn="l">
              <a:lnSpc>
                <a:spcPct val="90000"/>
              </a:lnSpc>
              <a:spcBef>
                <a:spcPts val="800"/>
              </a:spcBef>
              <a:spcAft>
                <a:spcPts val="0"/>
              </a:spcAft>
              <a:buSzPts val="1800"/>
              <a:buChar char="►"/>
            </a:pPr>
            <a:r>
              <a:rPr lang="en" sz="1800">
                <a:solidFill>
                  <a:srgbClr val="374151"/>
                </a:solidFill>
              </a:rPr>
              <a:t>Performance Impact</a:t>
            </a:r>
            <a:endParaRPr sz="1800">
              <a:solidFill>
                <a:srgbClr val="374151"/>
              </a:solidFill>
            </a:endParaRPr>
          </a:p>
          <a:p>
            <a:pPr indent="0" lvl="0" marL="0" rtl="0" algn="l">
              <a:lnSpc>
                <a:spcPct val="90000"/>
              </a:lnSpc>
              <a:spcBef>
                <a:spcPts val="800"/>
              </a:spcBef>
              <a:spcAft>
                <a:spcPts val="0"/>
              </a:spcAft>
              <a:buNone/>
            </a:pPr>
            <a:r>
              <a:t/>
            </a:r>
            <a:endParaRPr sz="1800">
              <a:solidFill>
                <a:srgbClr val="374151"/>
              </a:solidFill>
            </a:endParaRPr>
          </a:p>
          <a:p>
            <a:pPr indent="-304800" lvl="0" marL="254000" rtl="0" algn="l">
              <a:lnSpc>
                <a:spcPct val="90000"/>
              </a:lnSpc>
              <a:spcBef>
                <a:spcPts val="800"/>
              </a:spcBef>
              <a:spcAft>
                <a:spcPts val="0"/>
              </a:spcAft>
              <a:buSzPts val="1800"/>
              <a:buChar char="►"/>
            </a:pPr>
            <a:r>
              <a:rPr lang="en" sz="1800"/>
              <a:t>Security Analysis</a:t>
            </a:r>
            <a:endParaRPr sz="1800">
              <a:solidFill>
                <a:srgbClr val="374151"/>
              </a:solidFill>
            </a:endParaRPr>
          </a:p>
        </p:txBody>
      </p:sp>
      <p:pic>
        <p:nvPicPr>
          <p:cNvPr id="570" name="Google Shape;570;p57" title="Free Images : gdpr, icon, lock, button, protection, data, eu ..."/>
          <p:cNvPicPr preferRelativeResize="0"/>
          <p:nvPr/>
        </p:nvPicPr>
        <p:blipFill>
          <a:blip r:embed="rId3">
            <a:alphaModFix/>
          </a:blip>
          <a:stretch>
            <a:fillRect/>
          </a:stretch>
        </p:blipFill>
        <p:spPr>
          <a:xfrm>
            <a:off x="5458725" y="1500563"/>
            <a:ext cx="2977700" cy="297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p:nvPr/>
        </p:nvSpPr>
        <p:spPr>
          <a:xfrm>
            <a:off x="-953"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6" name="Google Shape;576;p58"/>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Trusting Computing Base (TCB)</a:t>
            </a:r>
            <a:endParaRPr/>
          </a:p>
        </p:txBody>
      </p:sp>
      <p:sp>
        <p:nvSpPr>
          <p:cNvPr id="577" name="Google Shape;577;p58"/>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5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58"/>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aphicFrame>
        <p:nvGraphicFramePr>
          <p:cNvPr id="580" name="Google Shape;580;p58"/>
          <p:cNvGraphicFramePr/>
          <p:nvPr/>
        </p:nvGraphicFramePr>
        <p:xfrm>
          <a:off x="1000125" y="2145506"/>
          <a:ext cx="3000000" cy="3000000"/>
        </p:xfrm>
        <a:graphic>
          <a:graphicData uri="http://schemas.openxmlformats.org/drawingml/2006/table">
            <a:tbl>
              <a:tblPr bandRow="1" firstRow="1">
                <a:noFill/>
                <a:tableStyleId>{C2CD465A-9942-444A-A28E-578BDAD3EE49}</a:tableStyleId>
              </a:tblPr>
              <a:tblGrid>
                <a:gridCol w="1514000"/>
                <a:gridCol w="1514000"/>
                <a:gridCol w="1514000"/>
                <a:gridCol w="1514000"/>
                <a:gridCol w="1514000"/>
              </a:tblGrid>
              <a:tr h="724350">
                <a:tc>
                  <a:txBody>
                    <a:bodyPr/>
                    <a:lstStyle/>
                    <a:p>
                      <a:pPr indent="0" lvl="0" marL="0" marR="0" rtl="0" algn="l">
                        <a:spcBef>
                          <a:spcPts val="0"/>
                        </a:spcBef>
                        <a:spcAft>
                          <a:spcPts val="0"/>
                        </a:spcAft>
                        <a:buClr>
                          <a:schemeClr val="dk1"/>
                        </a:buClr>
                        <a:buSzPts val="1400"/>
                        <a:buFont typeface="Trebuchet MS"/>
                        <a:buNone/>
                      </a:pPr>
                      <a:r>
                        <a:t/>
                      </a:r>
                      <a:endParaRPr sz="1400" u="none" cap="none" strike="noStrike"/>
                    </a:p>
                  </a:txBody>
                  <a:tcPr marT="34300" marB="34300" marR="68600" marL="68600">
                    <a:solidFill>
                      <a:srgbClr val="0070C0"/>
                    </a:solidFill>
                  </a:tcPr>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Own Enclave component</a:t>
                      </a:r>
                      <a:endParaRPr sz="1400" u="none" cap="none" strike="noStrike"/>
                    </a:p>
                    <a:p>
                      <a:pPr indent="0" lvl="0" marL="0" marR="0" rtl="0" algn="l">
                        <a:spcBef>
                          <a:spcPts val="0"/>
                        </a:spcBef>
                        <a:spcAft>
                          <a:spcPts val="0"/>
                        </a:spcAft>
                        <a:buClr>
                          <a:schemeClr val="dk1"/>
                        </a:buClr>
                        <a:buSzPts val="1400"/>
                        <a:buFont typeface="Trebuchet MS"/>
                        <a:buNone/>
                      </a:pPr>
                      <a:r>
                        <a:rPr lang="en" sz="1400" u="none" cap="none" strike="noStrike"/>
                        <a:t>(inside TCB)</a:t>
                      </a:r>
                      <a:endParaRPr sz="1400" u="none" cap="none" strike="noStrike"/>
                    </a:p>
                  </a:txBody>
                  <a:tcPr marT="34300" marB="34300" marR="68600" marL="68600">
                    <a:solidFill>
                      <a:srgbClr val="0070C0"/>
                    </a:solidFill>
                  </a:tcPr>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Enclave STUB</a:t>
                      </a:r>
                      <a:endParaRPr sz="1400" u="none" cap="none" strike="noStrike"/>
                    </a:p>
                    <a:p>
                      <a:pPr indent="0" lvl="0" marL="0" marR="0" rtl="0" algn="l">
                        <a:spcBef>
                          <a:spcPts val="0"/>
                        </a:spcBef>
                        <a:spcAft>
                          <a:spcPts val="0"/>
                        </a:spcAft>
                        <a:buClr>
                          <a:schemeClr val="dk1"/>
                        </a:buClr>
                        <a:buSzPts val="1400"/>
                        <a:buFont typeface="Trebuchet MS"/>
                        <a:buNone/>
                      </a:pPr>
                      <a:r>
                        <a:rPr lang="en" sz="1400" u="none" cap="none" strike="noStrike"/>
                        <a:t>(Inside TCB)</a:t>
                      </a:r>
                      <a:endParaRPr sz="1400" u="none" cap="none" strike="noStrike"/>
                    </a:p>
                  </a:txBody>
                  <a:tcPr marT="34300" marB="34300" marR="68600" marL="68600">
                    <a:solidFill>
                      <a:srgbClr val="0070C0"/>
                    </a:solidFill>
                  </a:tcPr>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Client SDK</a:t>
                      </a:r>
                      <a:endParaRPr sz="1400" u="none" cap="none" strike="noStrike"/>
                    </a:p>
                    <a:p>
                      <a:pPr indent="0" lvl="0" marL="0" marR="0" rtl="0" algn="l">
                        <a:spcBef>
                          <a:spcPts val="0"/>
                        </a:spcBef>
                        <a:spcAft>
                          <a:spcPts val="0"/>
                        </a:spcAft>
                        <a:buClr>
                          <a:schemeClr val="dk1"/>
                        </a:buClr>
                        <a:buSzPts val="1400"/>
                        <a:buFont typeface="Trebuchet MS"/>
                        <a:buNone/>
                      </a:pPr>
                      <a:r>
                        <a:rPr lang="en" sz="1400" u="none" cap="none" strike="noStrike"/>
                        <a:t>(Outside TCB)</a:t>
                      </a:r>
                      <a:endParaRPr sz="1400" u="none" cap="none" strike="noStrike"/>
                    </a:p>
                  </a:txBody>
                  <a:tcPr marT="34300" marB="34300" marR="68600" marL="68600">
                    <a:solidFill>
                      <a:srgbClr val="0070C0"/>
                    </a:solidFill>
                  </a:tcPr>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Fabric Peer</a:t>
                      </a:r>
                      <a:endParaRPr sz="1400" u="none" cap="none" strike="noStrike"/>
                    </a:p>
                    <a:p>
                      <a:pPr indent="0" lvl="0" marL="0" marR="0" rtl="0" algn="l">
                        <a:spcBef>
                          <a:spcPts val="0"/>
                        </a:spcBef>
                        <a:spcAft>
                          <a:spcPts val="0"/>
                        </a:spcAft>
                        <a:buClr>
                          <a:schemeClr val="dk1"/>
                        </a:buClr>
                        <a:buSzPts val="1400"/>
                        <a:buFont typeface="Trebuchet MS"/>
                        <a:buNone/>
                      </a:pPr>
                      <a:r>
                        <a:rPr lang="en" sz="1400" u="none" cap="none" strike="noStrike"/>
                        <a:t>(Outside TCB)</a:t>
                      </a:r>
                      <a:endParaRPr sz="1400" u="none" cap="none" strike="noStrike"/>
                    </a:p>
                  </a:txBody>
                  <a:tcPr marT="34300" marB="34300" marR="68600" marL="68600">
                    <a:solidFill>
                      <a:srgbClr val="0070C0"/>
                    </a:solidFill>
                  </a:tcPr>
                </a:tc>
              </a:tr>
              <a:tr h="343850">
                <a:tc>
                  <a:txBody>
                    <a:bodyPr/>
                    <a:lstStyle/>
                    <a:p>
                      <a:pPr indent="0" lvl="0" marL="0" marR="0" rtl="0" algn="l">
                        <a:spcBef>
                          <a:spcPts val="0"/>
                        </a:spcBef>
                        <a:spcAft>
                          <a:spcPts val="0"/>
                        </a:spcAft>
                        <a:buClr>
                          <a:schemeClr val="dk1"/>
                        </a:buClr>
                        <a:buSzPts val="1400"/>
                        <a:buFont typeface="Trebuchet MS"/>
                        <a:buNone/>
                      </a:pPr>
                      <a:r>
                        <a:rPr lang="en" sz="1400" u="none" cap="none" strike="noStrike"/>
                        <a:t>SKVS</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0 </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141</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0</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0</a:t>
                      </a:r>
                      <a:endParaRPr sz="1400" u="none" cap="none" strike="noStrike"/>
                    </a:p>
                  </a:txBody>
                  <a:tcPr marT="34300" marB="34300" marR="68600" marL="68600"/>
                </a:tc>
              </a:tr>
              <a:tr h="343850">
                <a:tc>
                  <a:txBody>
                    <a:bodyPr/>
                    <a:lstStyle/>
                    <a:p>
                      <a:pPr indent="0" lvl="0" marL="0" marR="0" rtl="0" algn="l">
                        <a:spcBef>
                          <a:spcPts val="0"/>
                        </a:spcBef>
                        <a:spcAft>
                          <a:spcPts val="0"/>
                        </a:spcAft>
                        <a:buClr>
                          <a:schemeClr val="dk1"/>
                        </a:buClr>
                        <a:buSzPts val="1400"/>
                        <a:buFont typeface="Trebuchet MS"/>
                        <a:buNone/>
                      </a:pPr>
                      <a:r>
                        <a:rPr lang="en" sz="1400" u="none" cap="none" strike="noStrike"/>
                        <a:t>TLE</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6700+</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162</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0</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0</a:t>
                      </a:r>
                      <a:endParaRPr sz="1400" u="none" cap="none" strike="noStrike"/>
                    </a:p>
                  </a:txBody>
                  <a:tcPr marT="34300" marB="34300" marR="68600" marL="68600"/>
                </a:tc>
              </a:tr>
              <a:tr h="343850">
                <a:tc>
                  <a:txBody>
                    <a:bodyPr/>
                    <a:lstStyle/>
                    <a:p>
                      <a:pPr indent="0" lvl="0" marL="0" marR="0" rtl="0" algn="l">
                        <a:spcBef>
                          <a:spcPts val="0"/>
                        </a:spcBef>
                        <a:spcAft>
                          <a:spcPts val="0"/>
                        </a:spcAft>
                        <a:buClr>
                          <a:schemeClr val="dk1"/>
                        </a:buClr>
                        <a:buSzPts val="1400"/>
                        <a:buFont typeface="Trebuchet MS"/>
                        <a:buNone/>
                      </a:pPr>
                      <a:r>
                        <a:rPr lang="en" sz="1400" u="none" cap="none" strike="noStrike"/>
                        <a:t>Merkle</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0</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534</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105</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2000+</a:t>
                      </a:r>
                      <a:endParaRPr sz="1400" u="none" cap="none" strike="noStrike"/>
                    </a:p>
                  </a:txBody>
                  <a:tcPr marT="34300" marB="34300" marR="68600" marL="68600"/>
                </a:tc>
              </a:tr>
            </a:tbl>
          </a:graphicData>
        </a:graphic>
      </p:graphicFrame>
      <p:sp>
        <p:nvSpPr>
          <p:cNvPr id="581" name="Google Shape;581;p58"/>
          <p:cNvSpPr/>
          <p:nvPr/>
        </p:nvSpPr>
        <p:spPr>
          <a:xfrm>
            <a:off x="1000125" y="4043839"/>
            <a:ext cx="7250430" cy="41100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1"/>
              </a:buClr>
              <a:buSzPts val="1100"/>
              <a:buFont typeface="Noto Sans Symbols"/>
              <a:buNone/>
            </a:pPr>
            <a:r>
              <a:rPr lang="en" sz="1400">
                <a:solidFill>
                  <a:srgbClr val="3F3F3F"/>
                </a:solidFill>
                <a:latin typeface="Trebuchet MS"/>
                <a:ea typeface="Trebuchet MS"/>
                <a:cs typeface="Trebuchet MS"/>
                <a:sym typeface="Trebuchet MS"/>
              </a:rPr>
              <a:t>Shows how many lines of code (LoCs) </a:t>
            </a:r>
            <a:r>
              <a:rPr b="1" lang="en" sz="1400">
                <a:solidFill>
                  <a:srgbClr val="3F3F3F"/>
                </a:solidFill>
                <a:latin typeface="Trebuchet MS"/>
                <a:ea typeface="Trebuchet MS"/>
                <a:cs typeface="Trebuchet MS"/>
                <a:sym typeface="Trebuchet MS"/>
              </a:rPr>
              <a:t>added</a:t>
            </a:r>
            <a:r>
              <a:rPr lang="en" sz="1400">
                <a:solidFill>
                  <a:srgbClr val="3F3F3F"/>
                </a:solidFill>
                <a:latin typeface="Trebuchet MS"/>
                <a:ea typeface="Trebuchet MS"/>
                <a:cs typeface="Trebuchet MS"/>
                <a:sym typeface="Trebuchet MS"/>
              </a:rPr>
              <a:t> for each solution</a:t>
            </a:r>
            <a:endParaRPr sz="1400">
              <a:solidFill>
                <a:srgbClr val="3F3F3F"/>
              </a:solidFill>
              <a:latin typeface="Trebuchet MS"/>
              <a:ea typeface="Trebuchet MS"/>
              <a:cs typeface="Trebuchet MS"/>
              <a:sym typeface="Trebuchet MS"/>
            </a:endParaRPr>
          </a:p>
          <a:p>
            <a:pPr indent="-190500" lvl="0" marL="254000" marR="0" rtl="0" algn="l">
              <a:lnSpc>
                <a:spcPct val="90000"/>
              </a:lnSpc>
              <a:spcBef>
                <a:spcPts val="800"/>
              </a:spcBef>
              <a:spcAft>
                <a:spcPts val="0"/>
              </a:spcAft>
              <a:buClr>
                <a:schemeClr val="accent1"/>
              </a:buClr>
              <a:buSzPts val="1100"/>
              <a:buFont typeface="Noto Sans Symbols"/>
              <a:buNone/>
            </a:pPr>
            <a:r>
              <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8" name="Google Shape;588;p59"/>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5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590" name="Google Shape;590;p59"/>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59"/>
          <p:cNvSpPr txBox="1"/>
          <p:nvPr>
            <p:ph idx="1" type="body"/>
          </p:nvPr>
        </p:nvSpPr>
        <p:spPr>
          <a:xfrm>
            <a:off x="434525" y="1046750"/>
            <a:ext cx="2547600" cy="38079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a:latin typeface="IBM Plex Sans"/>
              <a:ea typeface="IBM Plex Sans"/>
              <a:cs typeface="IBM Plex Sans"/>
              <a:sym typeface="IBM Plex Sans"/>
            </a:endParaRPr>
          </a:p>
          <a:p>
            <a:pPr indent="0" lvl="0" marL="254000" rtl="0" algn="l">
              <a:spcBef>
                <a:spcPts val="600"/>
              </a:spcBef>
              <a:spcAft>
                <a:spcPts val="0"/>
              </a:spcAft>
              <a:buNone/>
            </a:pPr>
            <a:r>
              <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All Solution reach saturation at 128 client</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MTA perform just as good as Native FPC</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TLE perform decrease as faster as the # of client increase</a:t>
            </a:r>
            <a:endParaRPr>
              <a:latin typeface="IBM Plex Sans"/>
              <a:ea typeface="IBM Plex Sans"/>
              <a:cs typeface="IBM Plex Sans"/>
              <a:sym typeface="IBM Plex Sans"/>
            </a:endParaRPr>
          </a:p>
        </p:txBody>
      </p:sp>
      <p:sp>
        <p:nvSpPr>
          <p:cNvPr id="592" name="Google Shape;592;p59"/>
          <p:cNvSpPr txBox="1"/>
          <p:nvPr/>
        </p:nvSpPr>
        <p:spPr>
          <a:xfrm>
            <a:off x="631783" y="99692"/>
            <a:ext cx="8454902" cy="824593"/>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accent1"/>
              </a:buClr>
              <a:buSzPts val="2100"/>
              <a:buFont typeface="Trebuchet MS"/>
              <a:buNone/>
            </a:pPr>
            <a:r>
              <a:rPr lang="en" sz="2100">
                <a:solidFill>
                  <a:schemeClr val="accent1"/>
                </a:solidFill>
                <a:latin typeface="Trebuchet MS"/>
                <a:ea typeface="Trebuchet MS"/>
                <a:cs typeface="Trebuchet MS"/>
                <a:sym typeface="Trebuchet MS"/>
              </a:rPr>
              <a:t>Test</a:t>
            </a:r>
            <a:r>
              <a:rPr lang="en" sz="2100">
                <a:solidFill>
                  <a:schemeClr val="accent1"/>
                </a:solidFill>
                <a:latin typeface="Trebuchet MS"/>
                <a:ea typeface="Trebuchet MS"/>
                <a:cs typeface="Trebuchet MS"/>
                <a:sym typeface="Trebuchet MS"/>
              </a:rPr>
              <a:t> on # of clients. </a:t>
            </a:r>
            <a:endParaRPr sz="2100">
              <a:solidFill>
                <a:schemeClr val="accent1"/>
              </a:solidFill>
              <a:latin typeface="Trebuchet MS"/>
              <a:ea typeface="Trebuchet MS"/>
              <a:cs typeface="Trebuchet MS"/>
              <a:sym typeface="Trebuchet MS"/>
            </a:endParaRPr>
          </a:p>
          <a:p>
            <a:pPr indent="0" lvl="0" marL="0" marR="0" rtl="0" algn="l">
              <a:lnSpc>
                <a:spcPct val="90000"/>
              </a:lnSpc>
              <a:spcBef>
                <a:spcPts val="0"/>
              </a:spcBef>
              <a:spcAft>
                <a:spcPts val="0"/>
              </a:spcAft>
              <a:buClr>
                <a:schemeClr val="accent1"/>
              </a:buClr>
              <a:buSzPts val="1800"/>
              <a:buFont typeface="IBM Plex Sans"/>
              <a:buNone/>
            </a:pPr>
            <a:r>
              <a:rPr lang="en" sz="1800">
                <a:solidFill>
                  <a:schemeClr val="accent1"/>
                </a:solidFill>
                <a:latin typeface="Trebuchet MS"/>
                <a:ea typeface="Trebuchet MS"/>
                <a:cs typeface="Trebuchet MS"/>
                <a:sym typeface="Trebuchet MS"/>
              </a:rPr>
              <a:t>(Expectation: Client++, Throughput++)</a:t>
            </a:r>
            <a:endParaRPr sz="2100">
              <a:solidFill>
                <a:schemeClr val="accent1"/>
              </a:solidFill>
              <a:latin typeface="Trebuchet MS"/>
              <a:ea typeface="Trebuchet MS"/>
              <a:cs typeface="Trebuchet MS"/>
              <a:sym typeface="Trebuchet MS"/>
            </a:endParaRPr>
          </a:p>
        </p:txBody>
      </p:sp>
      <p:pic>
        <p:nvPicPr>
          <p:cNvPr id="593" name="Google Shape;593;p59"/>
          <p:cNvPicPr preferRelativeResize="0"/>
          <p:nvPr/>
        </p:nvPicPr>
        <p:blipFill>
          <a:blip r:embed="rId3">
            <a:alphaModFix/>
          </a:blip>
          <a:stretch>
            <a:fillRect/>
          </a:stretch>
        </p:blipFill>
        <p:spPr>
          <a:xfrm>
            <a:off x="3332625" y="704065"/>
            <a:ext cx="5401150" cy="43209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nvSpPr>
        <p:spPr>
          <a:xfrm>
            <a:off x="0" y="4763"/>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rebuchet MS"/>
              <a:ea typeface="Trebuchet MS"/>
              <a:cs typeface="Trebuchet MS"/>
              <a:sym typeface="Trebuchet MS"/>
            </a:endParaRPr>
          </a:p>
        </p:txBody>
      </p:sp>
      <p:sp>
        <p:nvSpPr>
          <p:cNvPr id="216" name="Google Shape;216;p33"/>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Introduction ~ </a:t>
            </a:r>
            <a:r>
              <a:rPr lang="en">
                <a:latin typeface="Arial"/>
                <a:ea typeface="Arial"/>
                <a:cs typeface="Arial"/>
                <a:sym typeface="Arial"/>
              </a:rPr>
              <a:t>Trusted Execution Environment (TEE)</a:t>
            </a:r>
            <a:endParaRPr/>
          </a:p>
        </p:txBody>
      </p:sp>
      <p:sp>
        <p:nvSpPr>
          <p:cNvPr id="217" name="Google Shape;217;p33"/>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 name="Google Shape;218;p3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219" name="Google Shape;219;p33"/>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rm TrustZone explained" id="220" name="Google Shape;220;p33"/>
          <p:cNvPicPr preferRelativeResize="0"/>
          <p:nvPr/>
        </p:nvPicPr>
        <p:blipFill rotWithShape="1">
          <a:blip r:embed="rId3">
            <a:alphaModFix/>
          </a:blip>
          <a:srcRect b="0" l="0" r="0" t="0"/>
          <a:stretch/>
        </p:blipFill>
        <p:spPr>
          <a:xfrm>
            <a:off x="6988208" y="2740916"/>
            <a:ext cx="1954799" cy="2177599"/>
          </a:xfrm>
          <a:prstGeom prst="rect">
            <a:avLst/>
          </a:prstGeom>
          <a:noFill/>
          <a:ln>
            <a:noFill/>
          </a:ln>
        </p:spPr>
      </p:pic>
      <p:pic>
        <p:nvPicPr>
          <p:cNvPr descr="Intel SGX and AMD SEV operating principles. | Download Scientific Diagram" id="221" name="Google Shape;221;p33"/>
          <p:cNvPicPr preferRelativeResize="0"/>
          <p:nvPr/>
        </p:nvPicPr>
        <p:blipFill rotWithShape="1">
          <a:blip r:embed="rId4">
            <a:alphaModFix/>
          </a:blip>
          <a:srcRect b="0" l="0" r="0" t="0"/>
          <a:stretch/>
        </p:blipFill>
        <p:spPr>
          <a:xfrm>
            <a:off x="3094734" y="2816981"/>
            <a:ext cx="3640330" cy="2177599"/>
          </a:xfrm>
          <a:prstGeom prst="rect">
            <a:avLst/>
          </a:prstGeom>
          <a:noFill/>
          <a:ln>
            <a:noFill/>
          </a:ln>
        </p:spPr>
      </p:pic>
      <p:sp>
        <p:nvSpPr>
          <p:cNvPr id="222" name="Google Shape;222;p33"/>
          <p:cNvSpPr txBox="1"/>
          <p:nvPr/>
        </p:nvSpPr>
        <p:spPr>
          <a:xfrm>
            <a:off x="-3122" y="4845956"/>
            <a:ext cx="5431536"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baseline="30000" i="0" lang="en" sz="600" u="none" cap="none" strike="noStrike">
                <a:solidFill>
                  <a:schemeClr val="dk1"/>
                </a:solidFill>
                <a:latin typeface="Trebuchet MS"/>
                <a:ea typeface="Trebuchet MS"/>
                <a:cs typeface="Trebuchet MS"/>
                <a:sym typeface="Trebuchet MS"/>
              </a:rPr>
              <a:t>1</a:t>
            </a:r>
            <a:r>
              <a:rPr b="0" i="0" lang="en" sz="600" u="none" cap="none" strike="noStrike">
                <a:solidFill>
                  <a:schemeClr val="dk1"/>
                </a:solidFill>
                <a:latin typeface="Trebuchet MS"/>
                <a:ea typeface="Trebuchet MS"/>
                <a:cs typeface="Trebuchet MS"/>
                <a:sym typeface="Trebuchet MS"/>
              </a:rPr>
              <a:t>https://www.intel.com/content/www/us/en/developer/tools/software-guard-extensions/overview.html</a:t>
            </a:r>
            <a:endParaRPr sz="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2</a:t>
            </a:r>
            <a:r>
              <a:rPr lang="en" sz="600">
                <a:solidFill>
                  <a:schemeClr val="dk1"/>
                </a:solidFill>
                <a:latin typeface="Trebuchet MS"/>
                <a:ea typeface="Trebuchet MS"/>
                <a:cs typeface="Trebuchet MS"/>
                <a:sym typeface="Trebuchet MS"/>
              </a:rPr>
              <a:t>https://www.amd.com/en/developer/sev.html </a:t>
            </a:r>
            <a:endParaRPr sz="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3</a:t>
            </a:r>
            <a:r>
              <a:rPr lang="en" sz="600">
                <a:solidFill>
                  <a:schemeClr val="dk1"/>
                </a:solidFill>
                <a:latin typeface="Trebuchet MS"/>
                <a:ea typeface="Trebuchet MS"/>
                <a:cs typeface="Trebuchet MS"/>
                <a:sym typeface="Trebuchet MS"/>
              </a:rPr>
              <a:t>https://www.arm.com/technologies/trustzone-for-cortex-m#:~:text=Arm%20TrustZone%20technology%20is%20used,Learn%20More</a:t>
            </a:r>
            <a:endParaRPr sz="600">
              <a:solidFill>
                <a:schemeClr val="dk1"/>
              </a:solidFill>
              <a:latin typeface="Trebuchet MS"/>
              <a:ea typeface="Trebuchet MS"/>
              <a:cs typeface="Trebuchet MS"/>
              <a:sym typeface="Trebuchet MS"/>
            </a:endParaRPr>
          </a:p>
        </p:txBody>
      </p:sp>
      <p:sp>
        <p:nvSpPr>
          <p:cNvPr id="223" name="Google Shape;223;p33"/>
          <p:cNvSpPr txBox="1"/>
          <p:nvPr>
            <p:ph idx="1" type="body"/>
          </p:nvPr>
        </p:nvSpPr>
        <p:spPr>
          <a:xfrm>
            <a:off x="923926" y="1371600"/>
            <a:ext cx="6447600" cy="3397800"/>
          </a:xfrm>
          <a:prstGeom prst="rect">
            <a:avLst/>
          </a:prstGeom>
          <a:noFill/>
          <a:ln>
            <a:noFill/>
          </a:ln>
        </p:spPr>
        <p:txBody>
          <a:bodyPr anchorCtr="0" anchor="t" bIns="34275" lIns="68575" spcFirstLastPara="1" rIns="68575" wrap="square" tIns="34275">
            <a:normAutofit/>
          </a:bodyPr>
          <a:lstStyle/>
          <a:p>
            <a:pPr indent="-234950" lvl="0" marL="228600" rtl="0" algn="l">
              <a:spcBef>
                <a:spcPts val="0"/>
              </a:spcBef>
              <a:spcAft>
                <a:spcPts val="0"/>
              </a:spcAft>
              <a:buSzPts val="1100"/>
              <a:buChar char="►"/>
            </a:pPr>
            <a:r>
              <a:rPr lang="en">
                <a:latin typeface="Arial"/>
                <a:ea typeface="Arial"/>
                <a:cs typeface="Arial"/>
                <a:sym typeface="Arial"/>
              </a:rPr>
              <a:t>Hardware-aided Isolation.</a:t>
            </a:r>
            <a:endParaRPr>
              <a:latin typeface="Arial"/>
              <a:ea typeface="Arial"/>
              <a:cs typeface="Arial"/>
              <a:sym typeface="Arial"/>
            </a:endParaRPr>
          </a:p>
          <a:p>
            <a:pPr indent="-234950" lvl="0" marL="228600" rtl="0" algn="l">
              <a:spcBef>
                <a:spcPts val="700"/>
              </a:spcBef>
              <a:spcAft>
                <a:spcPts val="0"/>
              </a:spcAft>
              <a:buSzPts val="1100"/>
              <a:buChar char="►"/>
            </a:pPr>
            <a:r>
              <a:rPr lang="en">
                <a:latin typeface="Arial"/>
                <a:ea typeface="Arial"/>
                <a:cs typeface="Arial"/>
                <a:sym typeface="Arial"/>
              </a:rPr>
              <a:t>Which protects the code and data from unauthorized access or modifications</a:t>
            </a:r>
            <a:endParaRPr>
              <a:latin typeface="Arial"/>
              <a:ea typeface="Arial"/>
              <a:cs typeface="Arial"/>
              <a:sym typeface="Arial"/>
            </a:endParaRPr>
          </a:p>
          <a:p>
            <a:pPr indent="-241300" lvl="1" marL="533400" rtl="0" algn="l">
              <a:spcBef>
                <a:spcPts val="700"/>
              </a:spcBef>
              <a:spcAft>
                <a:spcPts val="0"/>
              </a:spcAft>
              <a:buSzPts val="1000"/>
              <a:buChar char="►"/>
            </a:pPr>
            <a:r>
              <a:rPr lang="en">
                <a:latin typeface="Arial"/>
                <a:ea typeface="Arial"/>
                <a:cs typeface="Arial"/>
                <a:sym typeface="Arial"/>
              </a:rPr>
              <a:t>Data confidentiality</a:t>
            </a:r>
            <a:endParaRPr>
              <a:latin typeface="Arial"/>
              <a:ea typeface="Arial"/>
              <a:cs typeface="Arial"/>
              <a:sym typeface="Arial"/>
            </a:endParaRPr>
          </a:p>
          <a:p>
            <a:pPr indent="-241300" lvl="1" marL="533400" rtl="0" algn="l">
              <a:spcBef>
                <a:spcPts val="700"/>
              </a:spcBef>
              <a:spcAft>
                <a:spcPts val="0"/>
              </a:spcAft>
              <a:buSzPts val="1000"/>
              <a:buChar char="►"/>
            </a:pPr>
            <a:r>
              <a:rPr lang="en">
                <a:latin typeface="Arial"/>
                <a:ea typeface="Arial"/>
                <a:cs typeface="Arial"/>
                <a:sym typeface="Arial"/>
              </a:rPr>
              <a:t>Execution integrity</a:t>
            </a:r>
            <a:endParaRPr>
              <a:latin typeface="Arial"/>
              <a:ea typeface="Arial"/>
              <a:cs typeface="Arial"/>
              <a:sym typeface="Arial"/>
            </a:endParaRPr>
          </a:p>
          <a:p>
            <a:pPr indent="-234950" lvl="0" marL="228600" rtl="0" algn="l">
              <a:spcBef>
                <a:spcPts val="700"/>
              </a:spcBef>
              <a:spcAft>
                <a:spcPts val="0"/>
              </a:spcAft>
              <a:buSzPts val="1100"/>
              <a:buChar char="►"/>
            </a:pPr>
            <a:r>
              <a:rPr lang="en">
                <a:latin typeface="Arial"/>
                <a:ea typeface="Arial"/>
                <a:cs typeface="Arial"/>
                <a:sym typeface="Arial"/>
              </a:rPr>
              <a:t>Protected even against a malicious high privileged software (OS)</a:t>
            </a:r>
            <a:endParaRPr>
              <a:latin typeface="Arial"/>
              <a:ea typeface="Arial"/>
              <a:cs typeface="Arial"/>
              <a:sym typeface="Arial"/>
            </a:endParaRPr>
          </a:p>
          <a:p>
            <a:pPr indent="-234950" lvl="0" marL="228600" rtl="0" algn="l">
              <a:spcBef>
                <a:spcPts val="700"/>
              </a:spcBef>
              <a:spcAft>
                <a:spcPts val="0"/>
              </a:spcAft>
              <a:buSzPts val="1100"/>
              <a:buChar char="►"/>
            </a:pPr>
            <a:r>
              <a:rPr lang="en">
                <a:latin typeface="Arial"/>
                <a:ea typeface="Arial"/>
                <a:cs typeface="Arial"/>
                <a:sym typeface="Arial"/>
              </a:rPr>
              <a:t>Remote Attestation</a:t>
            </a:r>
            <a:endParaRPr>
              <a:latin typeface="Arial"/>
              <a:ea typeface="Arial"/>
              <a:cs typeface="Arial"/>
              <a:sym typeface="Arial"/>
            </a:endParaRPr>
          </a:p>
          <a:p>
            <a:pPr indent="-234950" lvl="0" marL="228600" rtl="0" algn="l">
              <a:spcBef>
                <a:spcPts val="700"/>
              </a:spcBef>
              <a:spcAft>
                <a:spcPts val="0"/>
              </a:spcAft>
              <a:buSzPts val="1100"/>
              <a:buChar char="►"/>
            </a:pPr>
            <a:r>
              <a:rPr lang="en">
                <a:latin typeface="Arial"/>
                <a:ea typeface="Arial"/>
                <a:cs typeface="Arial"/>
                <a:sym typeface="Arial"/>
              </a:rPr>
              <a:t>Example:</a:t>
            </a:r>
            <a:endParaRPr>
              <a:latin typeface="Arial"/>
              <a:ea typeface="Arial"/>
              <a:cs typeface="Arial"/>
              <a:sym typeface="Arial"/>
            </a:endParaRPr>
          </a:p>
          <a:p>
            <a:pPr indent="-241300" lvl="1" marL="533400" rtl="0" algn="l">
              <a:spcBef>
                <a:spcPts val="700"/>
              </a:spcBef>
              <a:spcAft>
                <a:spcPts val="0"/>
              </a:spcAft>
              <a:buSzPts val="1000"/>
              <a:buChar char="►"/>
            </a:pPr>
            <a:r>
              <a:rPr lang="en">
                <a:latin typeface="Arial"/>
                <a:ea typeface="Arial"/>
                <a:cs typeface="Arial"/>
                <a:sym typeface="Arial"/>
              </a:rPr>
              <a:t>Intel SGX</a:t>
            </a:r>
            <a:r>
              <a:rPr baseline="30000" lang="en">
                <a:latin typeface="Arial"/>
                <a:ea typeface="Arial"/>
                <a:cs typeface="Arial"/>
                <a:sym typeface="Arial"/>
              </a:rPr>
              <a:t>1</a:t>
            </a:r>
            <a:endParaRPr baseline="30000">
              <a:latin typeface="Arial"/>
              <a:ea typeface="Arial"/>
              <a:cs typeface="Arial"/>
              <a:sym typeface="Arial"/>
            </a:endParaRPr>
          </a:p>
          <a:p>
            <a:pPr indent="-241300" lvl="1" marL="533400" rtl="0" algn="l">
              <a:spcBef>
                <a:spcPts val="700"/>
              </a:spcBef>
              <a:spcAft>
                <a:spcPts val="0"/>
              </a:spcAft>
              <a:buSzPts val="1000"/>
              <a:buChar char="►"/>
            </a:pPr>
            <a:r>
              <a:rPr lang="en">
                <a:latin typeface="Arial"/>
                <a:ea typeface="Arial"/>
                <a:cs typeface="Arial"/>
                <a:sym typeface="Arial"/>
              </a:rPr>
              <a:t>AMD SEV</a:t>
            </a:r>
            <a:r>
              <a:rPr baseline="30000" lang="en">
                <a:latin typeface="Arial"/>
                <a:ea typeface="Arial"/>
                <a:cs typeface="Arial"/>
                <a:sym typeface="Arial"/>
              </a:rPr>
              <a:t>2</a:t>
            </a:r>
            <a:endParaRPr baseline="30000">
              <a:latin typeface="Arial"/>
              <a:ea typeface="Arial"/>
              <a:cs typeface="Arial"/>
              <a:sym typeface="Arial"/>
            </a:endParaRPr>
          </a:p>
          <a:p>
            <a:pPr indent="-241300" lvl="1" marL="533400" rtl="0" algn="l">
              <a:spcBef>
                <a:spcPts val="700"/>
              </a:spcBef>
              <a:spcAft>
                <a:spcPts val="0"/>
              </a:spcAft>
              <a:buSzPts val="1000"/>
              <a:buChar char="►"/>
            </a:pPr>
            <a:r>
              <a:rPr lang="en">
                <a:latin typeface="Arial"/>
                <a:ea typeface="Arial"/>
                <a:cs typeface="Arial"/>
                <a:sym typeface="Arial"/>
              </a:rPr>
              <a:t>ARM TrustZone</a:t>
            </a:r>
            <a:r>
              <a:rPr baseline="30000" lang="en">
                <a:latin typeface="Arial"/>
                <a:ea typeface="Arial"/>
                <a:cs typeface="Arial"/>
                <a:sym typeface="Arial"/>
              </a:rPr>
              <a:t>3</a:t>
            </a:r>
            <a:endParaRPr baseline="300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0" name="Google Shape;600;p60"/>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60"/>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602" name="Google Shape;602;p60"/>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3" name="Google Shape;603;p60"/>
          <p:cNvSpPr txBox="1"/>
          <p:nvPr/>
        </p:nvSpPr>
        <p:spPr>
          <a:xfrm>
            <a:off x="842008" y="1554610"/>
            <a:ext cx="7253994" cy="1250936"/>
          </a:xfrm>
          <a:prstGeom prst="rect">
            <a:avLst/>
          </a:prstGeom>
          <a:noFill/>
          <a:ln>
            <a:noFill/>
          </a:ln>
        </p:spPr>
        <p:txBody>
          <a:bodyPr anchorCtr="0" anchor="t" bIns="34275" lIns="68575" spcFirstLastPara="1" rIns="68575" wrap="square" tIns="34275">
            <a:normAutofit/>
          </a:bodyPr>
          <a:lstStyle/>
          <a:p>
            <a:pPr indent="-152400" lvl="0" marL="215900" marR="0" rtl="0" algn="l">
              <a:spcBef>
                <a:spcPts val="0"/>
              </a:spcBef>
              <a:spcAft>
                <a:spcPts val="0"/>
              </a:spcAft>
              <a:buClr>
                <a:schemeClr val="accent1"/>
              </a:buClr>
              <a:buSzPts val="1100"/>
              <a:buFont typeface="Noto Sans Symbols"/>
              <a:buNone/>
            </a:pPr>
            <a:r>
              <a:t/>
            </a:r>
            <a:endParaRPr sz="1400">
              <a:solidFill>
                <a:srgbClr val="3F3F3F"/>
              </a:solidFill>
              <a:latin typeface="IBM Plex Sans"/>
              <a:ea typeface="IBM Plex Sans"/>
              <a:cs typeface="IBM Plex Sans"/>
              <a:sym typeface="IBM Plex Sans"/>
            </a:endParaRPr>
          </a:p>
        </p:txBody>
      </p:sp>
      <p:sp>
        <p:nvSpPr>
          <p:cNvPr id="604" name="Google Shape;604;p60"/>
          <p:cNvSpPr txBox="1"/>
          <p:nvPr>
            <p:ph idx="1" type="body"/>
          </p:nvPr>
        </p:nvSpPr>
        <p:spPr>
          <a:xfrm>
            <a:off x="434525" y="1046750"/>
            <a:ext cx="2892300" cy="4006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a:latin typeface="IBM Plex Sans"/>
              <a:ea typeface="IBM Plex Sans"/>
              <a:cs typeface="IBM Plex Sans"/>
              <a:sym typeface="IBM Plex Sans"/>
            </a:endParaRPr>
          </a:p>
          <a:p>
            <a:pPr indent="0" lvl="0" marL="0" rtl="0" algn="l">
              <a:spcBef>
                <a:spcPts val="600"/>
              </a:spcBef>
              <a:spcAft>
                <a:spcPts val="0"/>
              </a:spcAft>
              <a:buNone/>
            </a:pPr>
            <a:r>
              <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Native: linear latency increase</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MTA: superlinear latency increase. (because we query each peer 1-by-1)</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TLE: Still perform the worst</a:t>
            </a:r>
            <a:endParaRPr>
              <a:latin typeface="IBM Plex Sans"/>
              <a:ea typeface="IBM Plex Sans"/>
              <a:cs typeface="IBM Plex Sans"/>
              <a:sym typeface="IBM Plex Sans"/>
            </a:endParaRPr>
          </a:p>
        </p:txBody>
      </p:sp>
      <p:sp>
        <p:nvSpPr>
          <p:cNvPr id="605" name="Google Shape;605;p60"/>
          <p:cNvSpPr txBox="1"/>
          <p:nvPr/>
        </p:nvSpPr>
        <p:spPr>
          <a:xfrm>
            <a:off x="631783" y="99692"/>
            <a:ext cx="8454902" cy="824593"/>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accent1"/>
              </a:buClr>
              <a:buSzPts val="2100"/>
              <a:buFont typeface="Trebuchet MS"/>
              <a:buNone/>
            </a:pPr>
            <a:r>
              <a:rPr lang="en" sz="2100">
                <a:solidFill>
                  <a:schemeClr val="accent1"/>
                </a:solidFill>
                <a:latin typeface="Trebuchet MS"/>
                <a:ea typeface="Trebuchet MS"/>
                <a:cs typeface="Trebuchet MS"/>
                <a:sym typeface="Trebuchet MS"/>
              </a:rPr>
              <a:t>Test on # of peers.</a:t>
            </a:r>
            <a:endParaRPr sz="2100">
              <a:solidFill>
                <a:schemeClr val="accent1"/>
              </a:solidFill>
              <a:latin typeface="Trebuchet MS"/>
              <a:ea typeface="Trebuchet MS"/>
              <a:cs typeface="Trebuchet MS"/>
              <a:sym typeface="Trebuchet MS"/>
            </a:endParaRPr>
          </a:p>
          <a:p>
            <a:pPr indent="0" lvl="0" marL="0" marR="0" rtl="0" algn="l">
              <a:lnSpc>
                <a:spcPct val="90000"/>
              </a:lnSpc>
              <a:spcBef>
                <a:spcPts val="0"/>
              </a:spcBef>
              <a:spcAft>
                <a:spcPts val="0"/>
              </a:spcAft>
              <a:buClr>
                <a:schemeClr val="accent1"/>
              </a:buClr>
              <a:buSzPts val="1800"/>
              <a:buFont typeface="IBM Plex Sans"/>
              <a:buNone/>
            </a:pPr>
            <a:r>
              <a:rPr lang="en" sz="1800">
                <a:solidFill>
                  <a:schemeClr val="accent1"/>
                </a:solidFill>
                <a:latin typeface="Trebuchet MS"/>
                <a:ea typeface="Trebuchet MS"/>
                <a:cs typeface="Trebuchet MS"/>
                <a:sym typeface="Trebuchet MS"/>
              </a:rPr>
              <a:t>(Expectation: Peers++, Latency++, MTA will become worst)</a:t>
            </a:r>
            <a:endParaRPr sz="2100">
              <a:solidFill>
                <a:schemeClr val="accent1"/>
              </a:solidFill>
              <a:latin typeface="Trebuchet MS"/>
              <a:ea typeface="Trebuchet MS"/>
              <a:cs typeface="Trebuchet MS"/>
              <a:sym typeface="Trebuchet MS"/>
            </a:endParaRPr>
          </a:p>
        </p:txBody>
      </p:sp>
      <p:pic>
        <p:nvPicPr>
          <p:cNvPr id="606" name="Google Shape;606;p60"/>
          <p:cNvPicPr preferRelativeResize="0"/>
          <p:nvPr/>
        </p:nvPicPr>
        <p:blipFill>
          <a:blip r:embed="rId3">
            <a:alphaModFix/>
          </a:blip>
          <a:stretch>
            <a:fillRect/>
          </a:stretch>
        </p:blipFill>
        <p:spPr>
          <a:xfrm>
            <a:off x="3325825" y="686990"/>
            <a:ext cx="5481625" cy="43853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3" name="Google Shape;613;p61"/>
          <p:cNvSpPr txBox="1"/>
          <p:nvPr>
            <p:ph type="title"/>
          </p:nvPr>
        </p:nvSpPr>
        <p:spPr>
          <a:xfrm>
            <a:off x="547924" y="106125"/>
            <a:ext cx="5939700" cy="787800"/>
          </a:xfrm>
          <a:prstGeom prst="rect">
            <a:avLst/>
          </a:prstGeom>
          <a:noFill/>
          <a:ln>
            <a:noFill/>
          </a:ln>
        </p:spPr>
        <p:txBody>
          <a:bodyPr anchorCtr="0" anchor="t" bIns="34275" lIns="68575" spcFirstLastPara="1" rIns="68575" wrap="square" tIns="34275">
            <a:normAutofit/>
          </a:bodyPr>
          <a:lstStyle/>
          <a:p>
            <a:pPr indent="-215900" lvl="0" marL="215900" rtl="0" algn="l">
              <a:spcBef>
                <a:spcPts val="0"/>
              </a:spcBef>
              <a:spcAft>
                <a:spcPts val="0"/>
              </a:spcAft>
              <a:buClr>
                <a:schemeClr val="accent1"/>
              </a:buClr>
              <a:buSzPts val="2700"/>
              <a:buFont typeface="Trebuchet MS"/>
              <a:buNone/>
            </a:pPr>
            <a:r>
              <a:rPr lang="en">
                <a:latin typeface="IBM Plex Sans"/>
                <a:ea typeface="IBM Plex Sans"/>
                <a:cs typeface="IBM Plex Sans"/>
                <a:sym typeface="IBM Plex Sans"/>
              </a:rPr>
              <a:t>Test on Ext Secret Keeper</a:t>
            </a:r>
            <a:endParaRPr>
              <a:latin typeface="IBM Plex Sans"/>
              <a:ea typeface="IBM Plex Sans"/>
              <a:cs typeface="IBM Plex Sans"/>
              <a:sym typeface="IBM Plex Sans"/>
            </a:endParaRPr>
          </a:p>
        </p:txBody>
      </p:sp>
      <p:sp>
        <p:nvSpPr>
          <p:cNvPr id="614" name="Google Shape;614;p61"/>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5" name="Google Shape;615;p61"/>
          <p:cNvSpPr txBox="1"/>
          <p:nvPr>
            <p:ph idx="12" type="sldNum"/>
          </p:nvPr>
        </p:nvSpPr>
        <p:spPr>
          <a:xfrm>
            <a:off x="7728847" y="454927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616" name="Google Shape;616;p61"/>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7" name="Google Shape;617;p61"/>
          <p:cNvSpPr txBox="1"/>
          <p:nvPr>
            <p:ph idx="1" type="body"/>
          </p:nvPr>
        </p:nvSpPr>
        <p:spPr>
          <a:xfrm>
            <a:off x="448951" y="908325"/>
            <a:ext cx="3032100" cy="42495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a:latin typeface="IBM Plex Sans"/>
              <a:ea typeface="IBM Plex Sans"/>
              <a:cs typeface="IBM Plex Sans"/>
              <a:sym typeface="IBM Plex Sans"/>
            </a:endParaRPr>
          </a:p>
          <a:p>
            <a:pPr indent="0" lvl="0" marL="254000" rtl="0" algn="l">
              <a:spcBef>
                <a:spcPts val="600"/>
              </a:spcBef>
              <a:spcAft>
                <a:spcPts val="0"/>
              </a:spcAft>
              <a:buNone/>
            </a:pPr>
            <a:r>
              <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MTA: perform as good as Native</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TLE: has the worst performance</a:t>
            </a:r>
            <a:endParaRPr>
              <a:latin typeface="IBM Plex Sans"/>
              <a:ea typeface="IBM Plex Sans"/>
              <a:cs typeface="IBM Plex Sans"/>
              <a:sym typeface="IBM Plex Sans"/>
            </a:endParaRPr>
          </a:p>
          <a:p>
            <a:pPr indent="-254000" lvl="0" marL="254000" rtl="0" algn="l">
              <a:spcBef>
                <a:spcPts val="600"/>
              </a:spcBef>
              <a:spcAft>
                <a:spcPts val="0"/>
              </a:spcAft>
              <a:buSzPts val="1000"/>
              <a:buChar char="►"/>
            </a:pPr>
            <a:r>
              <a:rPr lang="en">
                <a:latin typeface="IBM Plex Sans"/>
                <a:ea typeface="IBM Plex Sans"/>
                <a:cs typeface="IBM Plex Sans"/>
                <a:sym typeface="IBM Plex Sans"/>
              </a:rPr>
              <a:t>SKVS: performance drop as txn number increase</a:t>
            </a:r>
            <a:endParaRPr>
              <a:latin typeface="IBM Plex Sans"/>
              <a:ea typeface="IBM Plex Sans"/>
              <a:cs typeface="IBM Plex Sans"/>
              <a:sym typeface="IBM Plex Sans"/>
            </a:endParaRPr>
          </a:p>
          <a:p>
            <a:pPr indent="-203200" lvl="1" marL="558800" rtl="0" algn="l">
              <a:spcBef>
                <a:spcPts val="600"/>
              </a:spcBef>
              <a:spcAft>
                <a:spcPts val="0"/>
              </a:spcAft>
              <a:buSzPts val="800"/>
              <a:buChar char="►"/>
            </a:pPr>
            <a:r>
              <a:rPr lang="en">
                <a:latin typeface="IBM Plex Sans"/>
                <a:ea typeface="IBM Plex Sans"/>
                <a:cs typeface="IBM Plex Sans"/>
                <a:sym typeface="IBM Plex Sans"/>
              </a:rPr>
              <a:t>Read &amp; Write the whole data for each action.</a:t>
            </a:r>
            <a:endParaRPr>
              <a:latin typeface="IBM Plex Sans"/>
              <a:ea typeface="IBM Plex Sans"/>
              <a:cs typeface="IBM Plex Sans"/>
              <a:sym typeface="IBM Plex Sans"/>
            </a:endParaRPr>
          </a:p>
          <a:p>
            <a:pPr indent="-203200" lvl="1" marL="558800" rtl="0" algn="l">
              <a:spcBef>
                <a:spcPts val="600"/>
              </a:spcBef>
              <a:spcAft>
                <a:spcPts val="0"/>
              </a:spcAft>
              <a:buSzPts val="800"/>
              <a:buChar char="►"/>
            </a:pPr>
            <a:r>
              <a:rPr lang="en">
                <a:latin typeface="IBM Plex Sans"/>
                <a:ea typeface="IBM Plex Sans"/>
                <a:cs typeface="IBM Plex Sans"/>
                <a:sym typeface="IBM Plex Sans"/>
              </a:rPr>
              <a:t>More Data -&gt; More Time to decrypt &amp; encrypt</a:t>
            </a:r>
            <a:endParaRPr>
              <a:latin typeface="IBM Plex Sans"/>
              <a:ea typeface="IBM Plex Sans"/>
              <a:cs typeface="IBM Plex Sans"/>
              <a:sym typeface="IBM Plex Sans"/>
            </a:endParaRPr>
          </a:p>
          <a:p>
            <a:pPr indent="-165100" lvl="1" marL="520700" rtl="0" algn="l">
              <a:spcBef>
                <a:spcPts val="600"/>
              </a:spcBef>
              <a:spcAft>
                <a:spcPts val="0"/>
              </a:spcAft>
              <a:buSzPts val="1000"/>
              <a:buNone/>
            </a:pPr>
            <a:r>
              <a:t/>
            </a:r>
            <a:endParaRPr>
              <a:latin typeface="IBM Plex Sans"/>
              <a:ea typeface="IBM Plex Sans"/>
              <a:cs typeface="IBM Plex Sans"/>
              <a:sym typeface="IBM Plex Sans"/>
            </a:endParaRPr>
          </a:p>
        </p:txBody>
      </p:sp>
      <p:pic>
        <p:nvPicPr>
          <p:cNvPr id="618" name="Google Shape;618;p61"/>
          <p:cNvPicPr preferRelativeResize="0"/>
          <p:nvPr/>
        </p:nvPicPr>
        <p:blipFill>
          <a:blip r:embed="rId3">
            <a:alphaModFix/>
          </a:blip>
          <a:stretch>
            <a:fillRect/>
          </a:stretch>
        </p:blipFill>
        <p:spPr>
          <a:xfrm>
            <a:off x="3558150" y="596650"/>
            <a:ext cx="5107226" cy="4357950"/>
          </a:xfrm>
          <a:prstGeom prst="rect">
            <a:avLst/>
          </a:prstGeom>
          <a:solidFill>
            <a:schemeClr val="lt1"/>
          </a:solid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6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4" name="Google Shape;624;p62"/>
          <p:cNvSpPr txBox="1"/>
          <p:nvPr>
            <p:ph type="title"/>
          </p:nvPr>
        </p:nvSpPr>
        <p:spPr>
          <a:xfrm>
            <a:off x="886750" y="219075"/>
            <a:ext cx="7663200"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sz="3000">
                <a:solidFill>
                  <a:srgbClr val="00B0DA"/>
                </a:solidFill>
              </a:rPr>
              <a:t>Full Article</a:t>
            </a:r>
            <a:r>
              <a:rPr baseline="30000" lang="en"/>
              <a:t>1</a:t>
            </a:r>
            <a:endParaRPr baseline="30000"/>
          </a:p>
        </p:txBody>
      </p:sp>
      <p:sp>
        <p:nvSpPr>
          <p:cNvPr id="625" name="Google Shape;625;p62"/>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6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62"/>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8" name="Google Shape;628;p62"/>
          <p:cNvSpPr txBox="1"/>
          <p:nvPr/>
        </p:nvSpPr>
        <p:spPr>
          <a:xfrm>
            <a:off x="0" y="4889700"/>
            <a:ext cx="7800900" cy="253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u="sng">
                <a:solidFill>
                  <a:schemeClr val="hlink"/>
                </a:solidFill>
                <a:latin typeface="Trebuchet MS"/>
                <a:ea typeface="Trebuchet MS"/>
                <a:cs typeface="Trebuchet MS"/>
                <a:sym typeface="Trebuchet MS"/>
                <a:hlinkClick r:id="rId3"/>
              </a:rPr>
              <a:t>https://github.com/chenchanglew/systex2024/blob/2bd229b4d4c4e6be9648c411aa8e4d744eff3524/systex24-final56.pdf</a:t>
            </a:r>
            <a:r>
              <a:rPr lang="en" sz="600">
                <a:solidFill>
                  <a:schemeClr val="dk1"/>
                </a:solidFill>
                <a:latin typeface="Trebuchet MS"/>
                <a:ea typeface="Trebuchet MS"/>
                <a:cs typeface="Trebuchet MS"/>
                <a:sym typeface="Trebuchet MS"/>
              </a:rPr>
              <a:t> </a:t>
            </a:r>
            <a:endParaRPr sz="6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600">
              <a:solidFill>
                <a:schemeClr val="dk1"/>
              </a:solidFill>
              <a:latin typeface="Trebuchet MS"/>
              <a:ea typeface="Trebuchet MS"/>
              <a:cs typeface="Trebuchet MS"/>
              <a:sym typeface="Trebuchet MS"/>
            </a:endParaRPr>
          </a:p>
        </p:txBody>
      </p:sp>
      <p:pic>
        <p:nvPicPr>
          <p:cNvPr id="629" name="Google Shape;629;p62"/>
          <p:cNvPicPr preferRelativeResize="0"/>
          <p:nvPr/>
        </p:nvPicPr>
        <p:blipFill>
          <a:blip r:embed="rId4">
            <a:alphaModFix/>
          </a:blip>
          <a:stretch>
            <a:fillRect/>
          </a:stretch>
        </p:blipFill>
        <p:spPr>
          <a:xfrm>
            <a:off x="1177773" y="862650"/>
            <a:ext cx="6541102" cy="3950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6" name="Google Shape;636;p63"/>
          <p:cNvSpPr txBox="1"/>
          <p:nvPr>
            <p:ph type="title"/>
          </p:nvPr>
        </p:nvSpPr>
        <p:spPr>
          <a:xfrm>
            <a:off x="727935" y="266632"/>
            <a:ext cx="3761927" cy="787749"/>
          </a:xfrm>
          <a:prstGeom prst="rect">
            <a:avLst/>
          </a:prstGeom>
          <a:noFill/>
          <a:ln>
            <a:noFill/>
          </a:ln>
        </p:spPr>
        <p:txBody>
          <a:bodyPr anchorCtr="0" anchor="t" bIns="34275" lIns="68575" spcFirstLastPara="1" rIns="68575" wrap="square" tIns="34275">
            <a:normAutofit/>
          </a:bodyPr>
          <a:lstStyle/>
          <a:p>
            <a:pPr indent="-215900" lvl="0" marL="215900" rtl="0" algn="l">
              <a:spcBef>
                <a:spcPts val="0"/>
              </a:spcBef>
              <a:spcAft>
                <a:spcPts val="0"/>
              </a:spcAft>
              <a:buClr>
                <a:schemeClr val="accent1"/>
              </a:buClr>
              <a:buSzPts val="2700"/>
              <a:buFont typeface="IBM Plex Sans"/>
              <a:buNone/>
            </a:pPr>
            <a:r>
              <a:rPr lang="en">
                <a:latin typeface="IBM Plex Sans"/>
                <a:ea typeface="IBM Plex Sans"/>
                <a:cs typeface="IBM Plex Sans"/>
                <a:sym typeface="IBM Plex Sans"/>
              </a:rPr>
              <a:t>Lessons Learned</a:t>
            </a:r>
            <a:endParaRPr>
              <a:latin typeface="IBM Plex Sans"/>
              <a:ea typeface="IBM Plex Sans"/>
              <a:cs typeface="IBM Plex Sans"/>
              <a:sym typeface="IBM Plex Sans"/>
            </a:endParaRPr>
          </a:p>
        </p:txBody>
      </p:sp>
      <p:sp>
        <p:nvSpPr>
          <p:cNvPr id="637" name="Google Shape;637;p63"/>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63"/>
          <p:cNvSpPr txBox="1"/>
          <p:nvPr>
            <p:ph idx="12" type="sldNum"/>
          </p:nvPr>
        </p:nvSpPr>
        <p:spPr>
          <a:xfrm>
            <a:off x="7313106"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639" name="Google Shape;639;p63"/>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aphicFrame>
        <p:nvGraphicFramePr>
          <p:cNvPr id="640" name="Google Shape;640;p63"/>
          <p:cNvGraphicFramePr/>
          <p:nvPr/>
        </p:nvGraphicFramePr>
        <p:xfrm>
          <a:off x="631960" y="1279764"/>
          <a:ext cx="3000000" cy="3000000"/>
        </p:xfrm>
        <a:graphic>
          <a:graphicData uri="http://schemas.openxmlformats.org/drawingml/2006/table">
            <a:tbl>
              <a:tblPr bandRow="1" firstRow="1">
                <a:noFill/>
                <a:tableStyleId>{C2CD465A-9942-444A-A28E-578BDAD3EE49}</a:tableStyleId>
              </a:tblPr>
              <a:tblGrid>
                <a:gridCol w="951350"/>
                <a:gridCol w="2356225"/>
                <a:gridCol w="2601700"/>
                <a:gridCol w="2110750"/>
              </a:tblGrid>
              <a:tr h="460825">
                <a:tc>
                  <a:txBody>
                    <a:bodyPr/>
                    <a:lstStyle/>
                    <a:p>
                      <a:pPr indent="0" lvl="0" marL="0" marR="0" rtl="0" algn="l">
                        <a:spcBef>
                          <a:spcPts val="0"/>
                        </a:spcBef>
                        <a:spcAft>
                          <a:spcPts val="0"/>
                        </a:spcAft>
                        <a:buClr>
                          <a:schemeClr val="dk1"/>
                        </a:buClr>
                        <a:buSzPts val="1400"/>
                        <a:buFont typeface="Trebuchet MS"/>
                        <a:buNone/>
                      </a:pPr>
                      <a:r>
                        <a:rPr lang="en" sz="1400" u="none" cap="none" strike="noStrike"/>
                        <a:t>Solutions</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Advantages</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Disadvantages</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400"/>
                        <a:buFont typeface="Trebuchet MS"/>
                        <a:buNone/>
                      </a:pPr>
                      <a:r>
                        <a:rPr lang="en" sz="1400" u="none" cap="none" strike="noStrike"/>
                        <a:t>Comment</a:t>
                      </a:r>
                      <a:endParaRPr sz="1400" u="none" cap="none" strike="noStrike"/>
                    </a:p>
                  </a:txBody>
                  <a:tcPr marT="34300" marB="34300" marR="68600" marL="68600"/>
                </a:tc>
              </a:tr>
              <a:tr h="814975">
                <a:tc>
                  <a:txBody>
                    <a:bodyPr/>
                    <a:lstStyle/>
                    <a:p>
                      <a:pPr indent="0" lvl="0" marL="0" marR="0" rtl="0" algn="l">
                        <a:spcBef>
                          <a:spcPts val="0"/>
                        </a:spcBef>
                        <a:spcAft>
                          <a:spcPts val="0"/>
                        </a:spcAft>
                        <a:buClr>
                          <a:schemeClr val="dk1"/>
                        </a:buClr>
                        <a:buSzPts val="1400"/>
                        <a:buFont typeface="Trebuchet MS"/>
                        <a:buNone/>
                      </a:pPr>
                      <a:r>
                        <a:rPr lang="en" sz="1400" u="none" cap="none" strike="noStrike"/>
                        <a:t>SKVS</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Small TCB (141 LoC)</a:t>
                      </a:r>
                      <a:endParaRPr sz="1100" u="none" cap="none" strike="noStrike"/>
                    </a:p>
                    <a:p>
                      <a:pPr indent="0" lvl="0" marL="0" marR="0" rtl="0" algn="l">
                        <a:spcBef>
                          <a:spcPts val="0"/>
                        </a:spcBef>
                        <a:spcAft>
                          <a:spcPts val="0"/>
                        </a:spcAft>
                        <a:buClr>
                          <a:schemeClr val="dk1"/>
                        </a:buClr>
                        <a:buSzPts val="1100"/>
                        <a:buFont typeface="Trebuchet MS"/>
                        <a:buNone/>
                      </a:pPr>
                      <a:r>
                        <a:rPr lang="en" sz="1100" u="none" cap="none" strike="noStrike"/>
                        <a:t>- </a:t>
                      </a:r>
                      <a:r>
                        <a:rPr lang="en" sz="1100"/>
                        <a:t>Easy to</a:t>
                      </a:r>
                      <a:r>
                        <a:rPr lang="en" sz="1100" u="none" cap="none" strike="noStrike"/>
                        <a:t> </a:t>
                      </a:r>
                      <a:r>
                        <a:rPr lang="en" sz="1100"/>
                        <a:t>i</a:t>
                      </a:r>
                      <a:r>
                        <a:rPr lang="en" sz="1100" u="none" cap="none" strike="noStrike"/>
                        <a:t>mplemented</a:t>
                      </a:r>
                      <a:endParaRPr sz="1100"/>
                    </a:p>
                    <a:p>
                      <a:pPr indent="0" lvl="0" marL="0" marR="0" rtl="0" algn="l">
                        <a:spcBef>
                          <a:spcPts val="0"/>
                        </a:spcBef>
                        <a:spcAft>
                          <a:spcPts val="0"/>
                        </a:spcAft>
                        <a:buClr>
                          <a:schemeClr val="dk1"/>
                        </a:buClr>
                        <a:buSzPts val="1100"/>
                        <a:buFont typeface="Trebuchet MS"/>
                        <a:buNone/>
                      </a:pPr>
                      <a:r>
                        <a:rPr lang="en" sz="1100"/>
                        <a:t>- no Fabric Peer’s Modification</a:t>
                      </a:r>
                      <a:endParaRPr sz="1100"/>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Bad </a:t>
                      </a:r>
                      <a:r>
                        <a:rPr lang="en" sz="1100"/>
                        <a:t>performance in c</a:t>
                      </a:r>
                      <a:r>
                        <a:rPr lang="en" sz="1100" u="none" cap="none" strike="noStrike"/>
                        <a:t>oncurrent transactions</a:t>
                      </a:r>
                      <a:endParaRPr sz="1100" u="none" cap="none" strike="noStrike"/>
                    </a:p>
                    <a:p>
                      <a:pPr indent="0" lvl="0" marL="0" marR="0" rtl="0" algn="l">
                        <a:spcBef>
                          <a:spcPts val="0"/>
                        </a:spcBef>
                        <a:spcAft>
                          <a:spcPts val="0"/>
                        </a:spcAft>
                        <a:buClr>
                          <a:schemeClr val="dk1"/>
                        </a:buClr>
                        <a:buSzPts val="1100"/>
                        <a:buFont typeface="Trebuchet MS"/>
                        <a:buNone/>
                      </a:pPr>
                      <a:r>
                        <a:rPr lang="en" sz="1100" u="none" cap="none" strike="noStrike"/>
                        <a:t>- Always load all data in the enclave</a:t>
                      </a:r>
                      <a:endParaRPr sz="11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Good for application dependent on High Read Operation.</a:t>
                      </a:r>
                      <a:endParaRPr sz="1100" u="none" cap="none" strike="noStrike"/>
                    </a:p>
                  </a:txBody>
                  <a:tcPr marT="34300" marB="34300" marR="68600" marL="68600"/>
                </a:tc>
              </a:tr>
              <a:tr h="1052050">
                <a:tc>
                  <a:txBody>
                    <a:bodyPr/>
                    <a:lstStyle/>
                    <a:p>
                      <a:pPr indent="0" lvl="0" marL="0" marR="0" rtl="0" algn="l">
                        <a:spcBef>
                          <a:spcPts val="0"/>
                        </a:spcBef>
                        <a:spcAft>
                          <a:spcPts val="0"/>
                        </a:spcAft>
                        <a:buClr>
                          <a:schemeClr val="dk1"/>
                        </a:buClr>
                        <a:buSzPts val="1400"/>
                        <a:buFont typeface="Trebuchet MS"/>
                        <a:buNone/>
                      </a:pPr>
                      <a:r>
                        <a:rPr lang="en" sz="1400" u="none" cap="none" strike="noStrike"/>
                        <a:t>TLE</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a:t>
                      </a:r>
                      <a:r>
                        <a:rPr lang="en" sz="1100"/>
                        <a:t>Transparent for the clients.</a:t>
                      </a:r>
                      <a:endParaRPr sz="1100" u="none" cap="none" strike="noStrike"/>
                    </a:p>
                    <a:p>
                      <a:pPr indent="0" lvl="0" marL="0" marR="0" rtl="0" algn="l">
                        <a:spcBef>
                          <a:spcPts val="0"/>
                        </a:spcBef>
                        <a:spcAft>
                          <a:spcPts val="0"/>
                        </a:spcAft>
                        <a:buClr>
                          <a:schemeClr val="dk1"/>
                        </a:buClr>
                        <a:buSzPts val="1100"/>
                        <a:buFont typeface="Trebuchet MS"/>
                        <a:buNone/>
                      </a:pPr>
                      <a:r>
                        <a:rPr lang="en" sz="1100" u="none" cap="none" strike="noStrike"/>
                        <a:t>- In theory good performance (O(1) for retrieve &amp; update)</a:t>
                      </a:r>
                      <a:endParaRPr sz="11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a:t>
                      </a:r>
                      <a:r>
                        <a:rPr lang="en" sz="1100" u="none" cap="none" strike="noStrike"/>
                        <a:t>Mediocre Performance</a:t>
                      </a:r>
                      <a:r>
                        <a:rPr lang="en" sz="1100" u="none" cap="none" strike="noStrike"/>
                        <a:t> (peak 65% of Native FPC)</a:t>
                      </a:r>
                      <a:endParaRPr sz="1100" u="none" cap="none" strike="noStrike"/>
                    </a:p>
                    <a:p>
                      <a:pPr indent="0" lvl="0" marL="0" marR="0" rtl="0" algn="l">
                        <a:spcBef>
                          <a:spcPts val="0"/>
                        </a:spcBef>
                        <a:spcAft>
                          <a:spcPts val="0"/>
                        </a:spcAft>
                        <a:buClr>
                          <a:schemeClr val="dk1"/>
                        </a:buClr>
                        <a:buSzPts val="1100"/>
                        <a:buFont typeface="Trebuchet MS"/>
                        <a:buNone/>
                      </a:pPr>
                      <a:r>
                        <a:rPr lang="en" sz="1100"/>
                        <a:t>- Need to edit Fabric Peer’s code</a:t>
                      </a:r>
                      <a:endParaRPr sz="1100"/>
                    </a:p>
                    <a:p>
                      <a:pPr indent="0" lvl="0" marL="0" marR="0" rtl="0" algn="l">
                        <a:spcBef>
                          <a:spcPts val="0"/>
                        </a:spcBef>
                        <a:spcAft>
                          <a:spcPts val="0"/>
                        </a:spcAft>
                        <a:buClr>
                          <a:schemeClr val="dk1"/>
                        </a:buClr>
                        <a:buSzPts val="1100"/>
                        <a:buFont typeface="Trebuchet MS"/>
                        <a:buNone/>
                      </a:pPr>
                      <a:r>
                        <a:rPr lang="en" sz="1100" u="none" cap="none" strike="noStrike"/>
                        <a:t>- Relatively large TCB (6000+, plus fabric peer code)</a:t>
                      </a:r>
                      <a:endParaRPr sz="1100"/>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Good for integrate with old system. (Just require to update the chaincode)</a:t>
                      </a:r>
                      <a:endParaRPr sz="1100" u="none" cap="none" strike="noStrike"/>
                    </a:p>
                  </a:txBody>
                  <a:tcPr marT="34300" marB="34300" marR="68600" marL="68600"/>
                </a:tc>
              </a:tr>
              <a:tr h="857525">
                <a:tc>
                  <a:txBody>
                    <a:bodyPr/>
                    <a:lstStyle/>
                    <a:p>
                      <a:pPr indent="0" lvl="0" marL="0" marR="0" rtl="0" algn="l">
                        <a:spcBef>
                          <a:spcPts val="0"/>
                        </a:spcBef>
                        <a:spcAft>
                          <a:spcPts val="0"/>
                        </a:spcAft>
                        <a:buClr>
                          <a:schemeClr val="dk1"/>
                        </a:buClr>
                        <a:buSzPts val="1400"/>
                        <a:buFont typeface="Trebuchet MS"/>
                        <a:buNone/>
                      </a:pPr>
                      <a:r>
                        <a:rPr lang="en"/>
                        <a:t>MTA</a:t>
                      </a:r>
                      <a:endParaRPr sz="14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Small TCB (500+ LoC)</a:t>
                      </a:r>
                      <a:endParaRPr sz="1100" u="none" cap="none" strike="noStrike"/>
                    </a:p>
                    <a:p>
                      <a:pPr indent="0" lvl="1" marL="0" marR="0" rtl="0" algn="l">
                        <a:spcBef>
                          <a:spcPts val="0"/>
                        </a:spcBef>
                        <a:spcAft>
                          <a:spcPts val="0"/>
                        </a:spcAft>
                        <a:buClr>
                          <a:schemeClr val="dk1"/>
                        </a:buClr>
                        <a:buSzPts val="1100"/>
                        <a:buFont typeface="Trebuchet MS"/>
                        <a:buNone/>
                      </a:pPr>
                      <a:r>
                        <a:rPr lang="en" sz="1100" u="none" cap="none" strike="noStrike"/>
                        <a:t>- Great Performance (95% of Native FPC)</a:t>
                      </a:r>
                      <a:endParaRPr sz="1100" u="none" cap="none" strike="noStrike"/>
                    </a:p>
                    <a:p>
                      <a:pPr indent="0" lvl="0" marL="0" marR="0" rtl="0" algn="l">
                        <a:spcBef>
                          <a:spcPts val="0"/>
                        </a:spcBef>
                        <a:spcAft>
                          <a:spcPts val="0"/>
                        </a:spcAft>
                        <a:buClr>
                          <a:schemeClr val="dk1"/>
                        </a:buClr>
                        <a:buSzPts val="1100"/>
                        <a:buFont typeface="Trebuchet MS"/>
                        <a:buNone/>
                      </a:pPr>
                      <a:r>
                        <a:t/>
                      </a:r>
                      <a:endParaRPr sz="11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a:t>
                      </a:r>
                      <a:r>
                        <a:rPr lang="en" sz="1100"/>
                        <a:t>Need to edit </a:t>
                      </a:r>
                      <a:r>
                        <a:rPr lang="en" sz="1100" u="none" cap="none" strike="noStrike"/>
                        <a:t>Fabric Peer's code</a:t>
                      </a:r>
                      <a:endParaRPr sz="1100" u="none" cap="none" strike="noStrike"/>
                    </a:p>
                    <a:p>
                      <a:pPr indent="0" lvl="0" marL="0" marR="0" rtl="0" algn="l">
                        <a:spcBef>
                          <a:spcPts val="0"/>
                        </a:spcBef>
                        <a:spcAft>
                          <a:spcPts val="0"/>
                        </a:spcAft>
                        <a:buClr>
                          <a:schemeClr val="dk1"/>
                        </a:buClr>
                        <a:buSzPts val="1100"/>
                        <a:buFont typeface="Trebuchet MS"/>
                        <a:buNone/>
                      </a:pPr>
                      <a:r>
                        <a:rPr lang="en" sz="1100" u="none" cap="none" strike="noStrike"/>
                        <a:t>- Need to edit Client side SDK</a:t>
                      </a:r>
                      <a:endParaRPr sz="1100" u="none" cap="none" strike="noStrike"/>
                    </a:p>
                    <a:p>
                      <a:pPr indent="0" lvl="1" marL="0" marR="0" rtl="0" algn="l">
                        <a:spcBef>
                          <a:spcPts val="0"/>
                        </a:spcBef>
                        <a:spcAft>
                          <a:spcPts val="0"/>
                        </a:spcAft>
                        <a:buClr>
                          <a:schemeClr val="dk1"/>
                        </a:buClr>
                        <a:buSzPts val="1100"/>
                        <a:buFont typeface="Trebuchet MS"/>
                        <a:buNone/>
                      </a:pPr>
                      <a:r>
                        <a:rPr lang="en" sz="1100" u="none" cap="none" strike="noStrike"/>
                        <a:t>- Cannot integrate with old system.</a:t>
                      </a:r>
                      <a:endParaRPr sz="1100" u="none" cap="none" strike="noStrike"/>
                    </a:p>
                  </a:txBody>
                  <a:tcPr marT="34300" marB="34300" marR="68600" marL="68600"/>
                </a:tc>
                <a:tc>
                  <a:txBody>
                    <a:bodyPr/>
                    <a:lstStyle/>
                    <a:p>
                      <a:pPr indent="0" lvl="0" marL="0" marR="0" rtl="0" algn="l">
                        <a:spcBef>
                          <a:spcPts val="0"/>
                        </a:spcBef>
                        <a:spcAft>
                          <a:spcPts val="0"/>
                        </a:spcAft>
                        <a:buClr>
                          <a:schemeClr val="dk1"/>
                        </a:buClr>
                        <a:buSzPts val="1100"/>
                        <a:buFont typeface="Trebuchet MS"/>
                        <a:buNone/>
                      </a:pPr>
                      <a:r>
                        <a:rPr lang="en" sz="1100" u="none" cap="none" strike="noStrike"/>
                        <a:t>- Good for new application that require rollback protection.</a:t>
                      </a:r>
                      <a:endParaRPr sz="1100" u="none" cap="none" strike="noStrike"/>
                    </a:p>
                  </a:txBody>
                  <a:tcPr marT="34300" marB="34300" marR="68600" marL="6860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4" name="Shape 644"/>
        <p:cNvGrpSpPr/>
        <p:nvPr/>
      </p:nvGrpSpPr>
      <p:grpSpPr>
        <a:xfrm>
          <a:off x="0" y="0"/>
          <a:ext cx="0" cy="0"/>
          <a:chOff x="0" y="0"/>
          <a:chExt cx="0" cy="0"/>
        </a:xfrm>
      </p:grpSpPr>
      <p:sp>
        <p:nvSpPr>
          <p:cNvPr id="645" name="Google Shape;645;p6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6" name="Google Shape;646;p64"/>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Thanks!</a:t>
            </a:r>
            <a:endParaRPr/>
          </a:p>
        </p:txBody>
      </p:sp>
      <p:sp>
        <p:nvSpPr>
          <p:cNvPr id="647" name="Google Shape;647;p64"/>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64"/>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64"/>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50" name="Google Shape;650;p64"/>
          <p:cNvPicPr preferRelativeResize="0"/>
          <p:nvPr/>
        </p:nvPicPr>
        <p:blipFill rotWithShape="1">
          <a:blip r:embed="rId3">
            <a:alphaModFix/>
          </a:blip>
          <a:srcRect b="0" l="0" r="0" t="0"/>
          <a:stretch/>
        </p:blipFill>
        <p:spPr>
          <a:xfrm>
            <a:off x="2409349" y="1238726"/>
            <a:ext cx="4108133" cy="2687479"/>
          </a:xfrm>
          <a:prstGeom prst="rect">
            <a:avLst/>
          </a:prstGeom>
          <a:noFill/>
          <a:ln>
            <a:noFill/>
          </a:ln>
        </p:spPr>
      </p:pic>
      <p:sp>
        <p:nvSpPr>
          <p:cNvPr id="651" name="Google Shape;651;p64"/>
          <p:cNvSpPr txBox="1"/>
          <p:nvPr>
            <p:ph idx="1" type="body"/>
          </p:nvPr>
        </p:nvSpPr>
        <p:spPr>
          <a:xfrm>
            <a:off x="1304925" y="3878025"/>
            <a:ext cx="6447600" cy="653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None/>
            </a:pPr>
            <a:r>
              <a:t/>
            </a:r>
            <a:endParaRPr sz="1800"/>
          </a:p>
          <a:p>
            <a:pPr indent="0" lvl="0" marL="0" rtl="0" algn="l">
              <a:lnSpc>
                <a:spcPct val="90000"/>
              </a:lnSpc>
              <a:spcBef>
                <a:spcPts val="800"/>
              </a:spcBef>
              <a:spcAft>
                <a:spcPts val="0"/>
              </a:spcAft>
              <a:buNone/>
            </a:pPr>
            <a:r>
              <a:rPr lang="en" sz="1800" u="sng">
                <a:solidFill>
                  <a:schemeClr val="hlink"/>
                </a:solidFill>
                <a:hlinkClick r:id="rId4"/>
              </a:rPr>
              <a:t>Artifact links</a:t>
            </a:r>
            <a:r>
              <a:rPr lang="en" sz="1800"/>
              <a:t> (feel free to play around and break it XD)</a:t>
            </a:r>
            <a:endParaRPr sz="1800">
              <a:solidFill>
                <a:srgbClr val="37415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58" name="Google Shape;658;p65"/>
          <p:cNvSpPr txBox="1"/>
          <p:nvPr>
            <p:ph type="title"/>
          </p:nvPr>
        </p:nvSpPr>
        <p:spPr>
          <a:xfrm>
            <a:off x="727935" y="266632"/>
            <a:ext cx="3761927" cy="787749"/>
          </a:xfrm>
          <a:prstGeom prst="rect">
            <a:avLst/>
          </a:prstGeom>
          <a:noFill/>
          <a:ln>
            <a:noFill/>
          </a:ln>
        </p:spPr>
        <p:txBody>
          <a:bodyPr anchorCtr="0" anchor="t" bIns="34275" lIns="68575" spcFirstLastPara="1" rIns="68575" wrap="square" tIns="34275">
            <a:normAutofit/>
          </a:bodyPr>
          <a:lstStyle/>
          <a:p>
            <a:pPr indent="-215900" lvl="0" marL="215900" rtl="0" algn="l">
              <a:spcBef>
                <a:spcPts val="0"/>
              </a:spcBef>
              <a:spcAft>
                <a:spcPts val="0"/>
              </a:spcAft>
              <a:buClr>
                <a:schemeClr val="accent1"/>
              </a:buClr>
              <a:buSzPts val="2700"/>
              <a:buFont typeface="IBM Plex Sans"/>
              <a:buNone/>
            </a:pPr>
            <a:r>
              <a:rPr lang="en">
                <a:latin typeface="IBM Plex Sans"/>
                <a:ea typeface="IBM Plex Sans"/>
                <a:cs typeface="IBM Plex Sans"/>
                <a:sym typeface="IBM Plex Sans"/>
              </a:rPr>
              <a:t>Reference Slides</a:t>
            </a:r>
            <a:endParaRPr>
              <a:latin typeface="IBM Plex Sans"/>
              <a:ea typeface="IBM Plex Sans"/>
              <a:cs typeface="IBM Plex Sans"/>
              <a:sym typeface="IBM Plex Sans"/>
            </a:endParaRPr>
          </a:p>
        </p:txBody>
      </p:sp>
      <p:sp>
        <p:nvSpPr>
          <p:cNvPr id="659" name="Google Shape;659;p65"/>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65"/>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661" name="Google Shape;661;p65"/>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65"/>
          <p:cNvSpPr txBox="1"/>
          <p:nvPr>
            <p:ph idx="1" type="body"/>
          </p:nvPr>
        </p:nvSpPr>
        <p:spPr>
          <a:xfrm>
            <a:off x="727699" y="1054425"/>
            <a:ext cx="7209600" cy="3943200"/>
          </a:xfrm>
          <a:prstGeom prst="rect">
            <a:avLst/>
          </a:prstGeom>
          <a:noFill/>
          <a:ln>
            <a:noFill/>
          </a:ln>
        </p:spPr>
        <p:txBody>
          <a:bodyPr anchorCtr="0" anchor="t" bIns="34275" lIns="68575" spcFirstLastPara="1" rIns="68575" wrap="square" tIns="34275">
            <a:normAutofit fontScale="77500" lnSpcReduction="20000"/>
          </a:bodyPr>
          <a:lstStyle/>
          <a:p>
            <a:pPr indent="-219233" lvl="0" marL="215900" rtl="0" algn="l">
              <a:spcBef>
                <a:spcPts val="0"/>
              </a:spcBef>
              <a:spcAft>
                <a:spcPts val="0"/>
              </a:spcAft>
              <a:buSzPct val="78571"/>
              <a:buChar char="►"/>
            </a:pPr>
            <a:r>
              <a:rPr lang="en"/>
              <a:t>Intel SGX: </a:t>
            </a:r>
            <a:r>
              <a:rPr lang="en" u="sng">
                <a:solidFill>
                  <a:schemeClr val="hlink"/>
                </a:solidFill>
                <a:hlinkClick r:id="rId3"/>
              </a:rPr>
              <a:t>https://www.intel.com/content/www/us/en/developer/tools/software-guard-extensions/overview.html</a:t>
            </a:r>
            <a:endParaRPr/>
          </a:p>
          <a:p>
            <a:pPr indent="-219233" lvl="0" marL="215900" rtl="0" algn="l">
              <a:spcBef>
                <a:spcPts val="600"/>
              </a:spcBef>
              <a:spcAft>
                <a:spcPts val="0"/>
              </a:spcAft>
              <a:buSzPct val="78571"/>
              <a:buChar char="►"/>
            </a:pPr>
            <a:r>
              <a:rPr lang="en"/>
              <a:t>AMD SEV: </a:t>
            </a:r>
            <a:r>
              <a:rPr lang="en" u="sng">
                <a:solidFill>
                  <a:schemeClr val="hlink"/>
                </a:solidFill>
                <a:hlinkClick r:id="rId4"/>
              </a:rPr>
              <a:t>https://www.amd.com/en/developer/sev.html</a:t>
            </a:r>
            <a:r>
              <a:rPr lang="en"/>
              <a:t> </a:t>
            </a:r>
            <a:endParaRPr/>
          </a:p>
          <a:p>
            <a:pPr indent="-219233" lvl="0" marL="215900" rtl="0" algn="l">
              <a:spcBef>
                <a:spcPts val="600"/>
              </a:spcBef>
              <a:spcAft>
                <a:spcPts val="0"/>
              </a:spcAft>
              <a:buSzPct val="78571"/>
              <a:buChar char="►"/>
            </a:pPr>
            <a:r>
              <a:rPr lang="en"/>
              <a:t>ARM Trustzone: </a:t>
            </a:r>
            <a:r>
              <a:rPr lang="en" u="sng">
                <a:solidFill>
                  <a:schemeClr val="hlink"/>
                </a:solidFill>
                <a:hlinkClick r:id="rId5"/>
              </a:rPr>
              <a:t>https://www.arm.com/technologies/trustzone-for-cortex-m#:~:text=Arm%20TrustZone%20technology%20is%20used,Learn%20More</a:t>
            </a:r>
            <a:endParaRPr/>
          </a:p>
          <a:p>
            <a:pPr indent="-219233" lvl="0" marL="215900" rtl="0" algn="l">
              <a:spcBef>
                <a:spcPts val="600"/>
              </a:spcBef>
              <a:spcAft>
                <a:spcPts val="0"/>
              </a:spcAft>
              <a:buSzPct val="78571"/>
              <a:buChar char="►"/>
            </a:pPr>
            <a:r>
              <a:rPr lang="en"/>
              <a:t>Hyperledger Fabric: </a:t>
            </a:r>
            <a:r>
              <a:rPr lang="en" u="sng">
                <a:solidFill>
                  <a:schemeClr val="hlink"/>
                </a:solidFill>
                <a:hlinkClick r:id="rId6"/>
              </a:rPr>
              <a:t>https://www.hyperledger.org/use/fabric</a:t>
            </a:r>
            <a:endParaRPr/>
          </a:p>
          <a:p>
            <a:pPr indent="-219233" lvl="0" marL="215900" rtl="0" algn="l">
              <a:spcBef>
                <a:spcPts val="600"/>
              </a:spcBef>
              <a:spcAft>
                <a:spcPts val="0"/>
              </a:spcAft>
              <a:buSzPct val="78571"/>
              <a:buChar char="►"/>
            </a:pPr>
            <a:r>
              <a:rPr lang="en"/>
              <a:t>Fabric Private Chaincode: </a:t>
            </a:r>
            <a:r>
              <a:rPr lang="en" u="sng">
                <a:solidFill>
                  <a:schemeClr val="hlink"/>
                </a:solidFill>
                <a:hlinkClick r:id="rId7"/>
              </a:rPr>
              <a:t>https://github.com/hyperledger/fabric-private-chaincode</a:t>
            </a:r>
            <a:endParaRPr/>
          </a:p>
          <a:p>
            <a:pPr indent="-219233" lvl="0" marL="215900" rtl="0" algn="l">
              <a:spcBef>
                <a:spcPts val="600"/>
              </a:spcBef>
              <a:spcAft>
                <a:spcPts val="0"/>
              </a:spcAft>
              <a:buSzPct val="78571"/>
              <a:buChar char="►"/>
            </a:pPr>
            <a:r>
              <a:rPr lang="en"/>
              <a:t>SGX Monotonic counters: </a:t>
            </a:r>
            <a:r>
              <a:rPr lang="en" u="sng">
                <a:solidFill>
                  <a:schemeClr val="hlink"/>
                </a:solidFill>
                <a:hlinkClick r:id="rId8"/>
              </a:rPr>
              <a:t>https://www.google.com/url?sa=t&amp;rct=j&amp;q=&amp;esrc=s&amp;source=web&amp;cd=&amp;ved=2ahUKEwjb8I3dr8D_AhVe_7sIHTj3BhgQFnoECAcQAQ&amp;url=https%3A%2F%2Fcdrdv2-public.intel.com%2F671564%2Fintel-sgx-platform-services.pdf&amp;usg=AOvVaw3Cbr31cwfEXIgDGYZoXsgr</a:t>
            </a:r>
            <a:endParaRPr/>
          </a:p>
          <a:p>
            <a:pPr indent="-219233" lvl="0" marL="215900" rtl="0" algn="l">
              <a:spcBef>
                <a:spcPts val="600"/>
              </a:spcBef>
              <a:spcAft>
                <a:spcPts val="0"/>
              </a:spcAft>
              <a:buSzPct val="78571"/>
              <a:buChar char="►"/>
            </a:pPr>
            <a:r>
              <a:rPr lang="en"/>
              <a:t>ROTE: Sinisa Matetic et al. “ROTE: Rollback Protection for Trusted Execution”. In: Pro- ceedings of the 26th USENIX Conference on Security Symposium. SEC’17. Vancouver, BC, Canada: USENIX Association, 2017, pp. 1289–1306. isbn: 9781931971409. </a:t>
            </a:r>
            <a:r>
              <a:rPr lang="en" u="sng">
                <a:solidFill>
                  <a:schemeClr val="hlink"/>
                </a:solidFill>
                <a:hlinkClick r:id="rId9"/>
              </a:rPr>
              <a:t>https://www.usenix.org/conference/usenixsecurity17/technical-sessions/presentation/matetic</a:t>
            </a:r>
            <a:r>
              <a:rPr lang="en"/>
              <a:t> </a:t>
            </a:r>
            <a:endParaRPr/>
          </a:p>
          <a:p>
            <a:pPr indent="-219233" lvl="0" marL="215900" rtl="0" algn="l">
              <a:spcBef>
                <a:spcPts val="600"/>
              </a:spcBef>
              <a:spcAft>
                <a:spcPts val="0"/>
              </a:spcAft>
              <a:buSzPct val="78571"/>
              <a:buChar char="►"/>
            </a:pPr>
            <a:r>
              <a:rPr lang="en"/>
              <a:t>Trusted Ledger Enclave (TLE): </a:t>
            </a:r>
            <a:r>
              <a:rPr lang="en">
                <a:solidFill>
                  <a:srgbClr val="333333"/>
                </a:solidFill>
              </a:rPr>
              <a:t>M. Brandenburger, C. Cachin, R. Kapitza and A. Sorniotti, "Trusted Computing Meets Blockchain: Rollback Attacks and a Solution for Hyperledger Fabric," </a:t>
            </a:r>
            <a:r>
              <a:rPr i="1" lang="en">
                <a:solidFill>
                  <a:srgbClr val="333333"/>
                </a:solidFill>
              </a:rPr>
              <a:t>2019 38th Symposium on Reliable Distributed Systems (SRDS)</a:t>
            </a:r>
            <a:r>
              <a:rPr lang="en">
                <a:solidFill>
                  <a:srgbClr val="333333"/>
                </a:solidFill>
              </a:rPr>
              <a:t>, Lyon, France, 2019, pp. 324-32409, doi: 10.1109/SRDS47363.2019.00045. </a:t>
            </a:r>
            <a:r>
              <a:rPr lang="en" u="sng">
                <a:solidFill>
                  <a:schemeClr val="hlink"/>
                </a:solidFill>
                <a:hlinkClick r:id="rId10"/>
              </a:rPr>
              <a:t>https://ieeexplore.ieee.org/document/9049585</a:t>
            </a:r>
            <a:endParaRPr/>
          </a:p>
          <a:p>
            <a:pPr indent="-219233" lvl="0" marL="215900" rtl="0" algn="l">
              <a:spcBef>
                <a:spcPts val="600"/>
              </a:spcBef>
              <a:spcAft>
                <a:spcPts val="0"/>
              </a:spcAft>
              <a:buSzPct val="78571"/>
              <a:buChar char="►"/>
            </a:pPr>
            <a:r>
              <a:rPr lang="en"/>
              <a:t>Formal Verification: </a:t>
            </a:r>
            <a:r>
              <a:rPr baseline="30000" lang="en"/>
              <a:t>1</a:t>
            </a:r>
            <a:r>
              <a:rPr lang="en"/>
              <a:t>Saharsh Agrawal and Karen Tu. “Enabling Verifiable Execution of Distributed Secure Enclave Platforms”. In Berkeley EECS-2021-153, </a:t>
            </a:r>
            <a:r>
              <a:rPr lang="en" u="sng">
                <a:solidFill>
                  <a:schemeClr val="hlink"/>
                </a:solidFill>
                <a:hlinkClick r:id="rId11"/>
              </a:rPr>
              <a:t>https://www2.eecs.berkeley.edu/Pubs/TechRpts/2021/EECS-2021-153.html</a:t>
            </a:r>
            <a:r>
              <a:rPr lang="en"/>
              <a:t>  </a:t>
            </a:r>
            <a:endParaRPr/>
          </a:p>
          <a:p>
            <a:pPr indent="-219233" lvl="0" marL="215900" rtl="0" algn="l">
              <a:spcBef>
                <a:spcPts val="600"/>
              </a:spcBef>
              <a:spcAft>
                <a:spcPts val="0"/>
              </a:spcAft>
              <a:buSzPct val="78571"/>
              <a:buChar char="►"/>
            </a:pPr>
            <a:r>
              <a:rPr lang="en"/>
              <a:t>Merkle Tree: </a:t>
            </a:r>
            <a:r>
              <a:rPr lang="en" u="sng">
                <a:solidFill>
                  <a:schemeClr val="hlink"/>
                </a:solidFill>
                <a:hlinkClick r:id="rId12"/>
              </a:rPr>
              <a:t>https://en.wikipedia.org/wiki/Merkle_tree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6" name="Shape 666"/>
        <p:cNvGrpSpPr/>
        <p:nvPr/>
      </p:nvGrpSpPr>
      <p:grpSpPr>
        <a:xfrm>
          <a:off x="0" y="0"/>
          <a:ext cx="0" cy="0"/>
          <a:chOff x="0" y="0"/>
          <a:chExt cx="0" cy="0"/>
        </a:xfrm>
      </p:grpSpPr>
      <p:sp>
        <p:nvSpPr>
          <p:cNvPr id="667" name="Google Shape;667;p66"/>
          <p:cNvSpPr txBox="1"/>
          <p:nvPr>
            <p:ph type="title"/>
          </p:nvPr>
        </p:nvSpPr>
        <p:spPr>
          <a:xfrm>
            <a:off x="508000" y="457200"/>
            <a:ext cx="6447600" cy="9906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
              <a:t>HIDING PAGE FROM HERE</a:t>
            </a:r>
            <a:endParaRPr/>
          </a:p>
        </p:txBody>
      </p:sp>
      <p:sp>
        <p:nvSpPr>
          <p:cNvPr id="668" name="Google Shape;668;p66"/>
          <p:cNvSpPr txBox="1"/>
          <p:nvPr>
            <p:ph idx="1" type="body"/>
          </p:nvPr>
        </p:nvSpPr>
        <p:spPr>
          <a:xfrm>
            <a:off x="508000" y="1620442"/>
            <a:ext cx="6447600" cy="2910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2" name="Shape 672"/>
        <p:cNvGrpSpPr/>
        <p:nvPr/>
      </p:nvGrpSpPr>
      <p:grpSpPr>
        <a:xfrm>
          <a:off x="0" y="0"/>
          <a:ext cx="0" cy="0"/>
          <a:chOff x="0" y="0"/>
          <a:chExt cx="0" cy="0"/>
        </a:xfrm>
      </p:grpSpPr>
      <p:sp>
        <p:nvSpPr>
          <p:cNvPr id="673" name="Google Shape;673;p6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4" name="Google Shape;674;p67"/>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Demo Solution</a:t>
            </a:r>
            <a:endParaRPr/>
          </a:p>
        </p:txBody>
      </p:sp>
      <p:sp>
        <p:nvSpPr>
          <p:cNvPr id="675" name="Google Shape;675;p67"/>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6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67"/>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678" name="Google Shape;678;p67"/>
          <p:cNvPicPr preferRelativeResize="0"/>
          <p:nvPr/>
        </p:nvPicPr>
        <p:blipFill rotWithShape="1">
          <a:blip r:embed="rId4">
            <a:alphaModFix/>
          </a:blip>
          <a:srcRect b="0" l="0" r="0" t="0"/>
          <a:stretch/>
        </p:blipFill>
        <p:spPr>
          <a:xfrm>
            <a:off x="2533174" y="1041559"/>
            <a:ext cx="3786664" cy="2679382"/>
          </a:xfrm>
          <a:prstGeom prst="rect">
            <a:avLst/>
          </a:prstGeom>
          <a:noFill/>
          <a:ln>
            <a:noFill/>
          </a:ln>
        </p:spPr>
      </p:pic>
      <p:sp>
        <p:nvSpPr>
          <p:cNvPr id="679" name="Google Shape;679;p67"/>
          <p:cNvSpPr/>
          <p:nvPr/>
        </p:nvSpPr>
        <p:spPr>
          <a:xfrm>
            <a:off x="462651" y="3563775"/>
            <a:ext cx="1857300" cy="891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u="sng">
                <a:solidFill>
                  <a:schemeClr val="hlink"/>
                </a:solidFill>
                <a:latin typeface="Trebuchet MS"/>
                <a:ea typeface="Trebuchet MS"/>
                <a:cs typeface="Trebuchet MS"/>
                <a:sym typeface="Trebuchet MS"/>
                <a:hlinkClick r:id="rId5"/>
              </a:rPr>
              <a:t>SKVS</a:t>
            </a:r>
            <a:endParaRPr b="1" sz="5400">
              <a:solidFill>
                <a:schemeClr val="accent1"/>
              </a:solidFill>
              <a:latin typeface="Trebuchet MS"/>
              <a:ea typeface="Trebuchet MS"/>
              <a:cs typeface="Trebuchet MS"/>
              <a:sym typeface="Trebuchet MS"/>
            </a:endParaRPr>
          </a:p>
        </p:txBody>
      </p:sp>
      <p:sp>
        <p:nvSpPr>
          <p:cNvPr id="680" name="Google Shape;680;p67"/>
          <p:cNvSpPr/>
          <p:nvPr/>
        </p:nvSpPr>
        <p:spPr>
          <a:xfrm>
            <a:off x="6782240" y="3563775"/>
            <a:ext cx="1548000" cy="891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u="sng">
                <a:solidFill>
                  <a:schemeClr val="hlink"/>
                </a:solidFill>
                <a:latin typeface="Trebuchet MS"/>
                <a:ea typeface="Trebuchet MS"/>
                <a:cs typeface="Trebuchet MS"/>
                <a:sym typeface="Trebuchet MS"/>
                <a:hlinkClick r:id="rId6"/>
              </a:rPr>
              <a:t>TLE</a:t>
            </a:r>
            <a:endParaRPr b="1" sz="5400">
              <a:solidFill>
                <a:schemeClr val="accent1"/>
              </a:solidFill>
              <a:latin typeface="Trebuchet MS"/>
              <a:ea typeface="Trebuchet MS"/>
              <a:cs typeface="Trebuchet MS"/>
              <a:sym typeface="Trebuchet MS"/>
            </a:endParaRPr>
          </a:p>
        </p:txBody>
      </p:sp>
      <p:sp>
        <p:nvSpPr>
          <p:cNvPr id="681" name="Google Shape;681;p67"/>
          <p:cNvSpPr/>
          <p:nvPr/>
        </p:nvSpPr>
        <p:spPr>
          <a:xfrm>
            <a:off x="2702719" y="3563779"/>
            <a:ext cx="3738563" cy="89154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5400" u="sng">
                <a:solidFill>
                  <a:schemeClr val="hlink"/>
                </a:solidFill>
                <a:latin typeface="Trebuchet MS"/>
                <a:ea typeface="Trebuchet MS"/>
                <a:cs typeface="Trebuchet MS"/>
                <a:sym typeface="Trebuchet MS"/>
                <a:hlinkClick r:id="rId7"/>
              </a:rPr>
              <a:t>M</a:t>
            </a:r>
            <a:r>
              <a:rPr b="1" lang="en" sz="5400" u="sng">
                <a:solidFill>
                  <a:schemeClr val="hlink"/>
                </a:solidFill>
                <a:latin typeface="Trebuchet MS"/>
                <a:ea typeface="Trebuchet MS"/>
                <a:cs typeface="Trebuchet MS"/>
                <a:sym typeface="Trebuchet MS"/>
                <a:hlinkClick r:id="rId8"/>
              </a:rPr>
              <a:t>TA</a:t>
            </a:r>
            <a:endParaRPr b="1" sz="5400">
              <a:solidFill>
                <a:schemeClr val="accent1"/>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6" name="Shape 686"/>
        <p:cNvGrpSpPr/>
        <p:nvPr/>
      </p:nvGrpSpPr>
      <p:grpSpPr>
        <a:xfrm>
          <a:off x="0" y="0"/>
          <a:ext cx="0" cy="0"/>
          <a:chOff x="0" y="0"/>
          <a:chExt cx="0" cy="0"/>
        </a:xfrm>
      </p:grpSpPr>
      <p:sp>
        <p:nvSpPr>
          <p:cNvPr id="687" name="Google Shape;687;p6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8" name="Google Shape;688;p68"/>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6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690" name="Google Shape;690;p68"/>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68"/>
          <p:cNvSpPr txBox="1"/>
          <p:nvPr/>
        </p:nvSpPr>
        <p:spPr>
          <a:xfrm>
            <a:off x="434520" y="1281792"/>
            <a:ext cx="2798099" cy="3572743"/>
          </a:xfrm>
          <a:prstGeom prst="rect">
            <a:avLst/>
          </a:prstGeom>
          <a:noFill/>
          <a:ln>
            <a:noFill/>
          </a:ln>
        </p:spPr>
        <p:txBody>
          <a:bodyPr anchorCtr="0" anchor="t" bIns="34275" lIns="68575" spcFirstLastPara="1" rIns="68575" wrap="square" tIns="34275">
            <a:normAutofit/>
          </a:bodyPr>
          <a:lstStyle/>
          <a:p>
            <a:pPr indent="-222250" lvl="0" marL="215900" marR="0" rtl="0" algn="l">
              <a:spcBef>
                <a:spcPts val="0"/>
              </a:spcBef>
              <a:spcAft>
                <a:spcPts val="0"/>
              </a:spcAft>
              <a:buClr>
                <a:schemeClr val="accent1"/>
              </a:buClr>
              <a:buSzPts val="1100"/>
              <a:buFont typeface="Noto Sans Symbols"/>
              <a:buChar char="►"/>
            </a:pPr>
            <a:r>
              <a:rPr lang="en" sz="1400">
                <a:solidFill>
                  <a:srgbClr val="3F3F3F"/>
                </a:solidFill>
                <a:latin typeface="IBM Plex Sans"/>
                <a:ea typeface="IBM Plex Sans"/>
                <a:cs typeface="IBM Plex Sans"/>
                <a:sym typeface="IBM Plex Sans"/>
              </a:rPr>
              <a:t>Setting</a:t>
            </a:r>
            <a:endParaRPr sz="1400">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Use KVS Chaincode</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2 peers</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Test for different # of clients (1,4,16,64)</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MaxTxnPerBlock = # client</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R:W = 50: 50</a:t>
            </a:r>
            <a:endParaRPr b="0" i="0" sz="1200" u="none" cap="none" strike="noStrike">
              <a:solidFill>
                <a:srgbClr val="3F3F3F"/>
              </a:solidFill>
              <a:latin typeface="IBM Plex Sans"/>
              <a:ea typeface="IBM Plex Sans"/>
              <a:cs typeface="IBM Plex Sans"/>
              <a:sym typeface="IBM Plex Sans"/>
            </a:endParaRPr>
          </a:p>
          <a:p>
            <a:pPr indent="-222250" lvl="0" marL="215900" marR="0" rtl="0" algn="l">
              <a:spcBef>
                <a:spcPts val="600"/>
              </a:spcBef>
              <a:spcAft>
                <a:spcPts val="0"/>
              </a:spcAft>
              <a:buClr>
                <a:schemeClr val="accent1"/>
              </a:buClr>
              <a:buSzPts val="1100"/>
              <a:buFont typeface="Noto Sans Symbols"/>
              <a:buChar char="►"/>
            </a:pPr>
            <a:r>
              <a:rPr lang="en" sz="1400">
                <a:solidFill>
                  <a:srgbClr val="3F3F3F"/>
                </a:solidFill>
                <a:latin typeface="IBM Plex Sans"/>
                <a:ea typeface="IBM Plex Sans"/>
                <a:cs typeface="IBM Plex Sans"/>
                <a:sym typeface="IBM Plex Sans"/>
              </a:rPr>
              <a:t>Explain result:</a:t>
            </a:r>
            <a:endParaRPr sz="1400">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All read Txn will always success</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After one write txn the rest read txn in the same block will be rejected</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Rejected txn slowed down the throughput a lot</a:t>
            </a:r>
            <a:endParaRPr b="0" i="0" sz="1200" u="none" cap="none" strike="noStrike">
              <a:solidFill>
                <a:srgbClr val="3F3F3F"/>
              </a:solidFill>
              <a:latin typeface="IBM Plex Sans"/>
              <a:ea typeface="IBM Plex Sans"/>
              <a:cs typeface="IBM Plex Sans"/>
              <a:sym typeface="IBM Plex Sans"/>
            </a:endParaRPr>
          </a:p>
        </p:txBody>
      </p:sp>
      <p:pic>
        <p:nvPicPr>
          <p:cNvPr id="692" name="Google Shape;692;p68"/>
          <p:cNvPicPr preferRelativeResize="0"/>
          <p:nvPr/>
        </p:nvPicPr>
        <p:blipFill rotWithShape="1">
          <a:blip r:embed="rId3">
            <a:alphaModFix/>
          </a:blip>
          <a:srcRect b="0" l="0" r="0" t="0"/>
          <a:stretch/>
        </p:blipFill>
        <p:spPr>
          <a:xfrm>
            <a:off x="3535827" y="1107736"/>
            <a:ext cx="4683499" cy="3746799"/>
          </a:xfrm>
          <a:prstGeom prst="rect">
            <a:avLst/>
          </a:prstGeom>
          <a:noFill/>
          <a:ln>
            <a:noFill/>
          </a:ln>
        </p:spPr>
      </p:pic>
      <p:sp>
        <p:nvSpPr>
          <p:cNvPr id="693" name="Google Shape;693;p68"/>
          <p:cNvSpPr txBox="1"/>
          <p:nvPr/>
        </p:nvSpPr>
        <p:spPr>
          <a:xfrm>
            <a:off x="631948" y="314762"/>
            <a:ext cx="8454902" cy="824593"/>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accent1"/>
              </a:buClr>
              <a:buSzPts val="2100"/>
              <a:buFont typeface="Trebuchet MS"/>
              <a:buNone/>
            </a:pPr>
            <a:r>
              <a:rPr lang="en" sz="2100">
                <a:solidFill>
                  <a:schemeClr val="accent1"/>
                </a:solidFill>
                <a:latin typeface="Trebuchet MS"/>
                <a:ea typeface="Trebuchet MS"/>
                <a:cs typeface="Trebuchet MS"/>
                <a:sym typeface="Trebuchet MS"/>
              </a:rPr>
              <a:t>Micro: </a:t>
            </a:r>
            <a:r>
              <a:rPr lang="en" sz="2100">
                <a:solidFill>
                  <a:schemeClr val="accent1"/>
                </a:solidFill>
                <a:latin typeface="IBM Plex Sans"/>
                <a:ea typeface="IBM Plex Sans"/>
                <a:cs typeface="IBM Plex Sans"/>
                <a:sym typeface="IBM Plex Sans"/>
              </a:rPr>
              <a:t>Test on if SKVS RW conflict affect throughput &amp; success rate.</a:t>
            </a:r>
            <a:br>
              <a:rPr lang="en" sz="2100">
                <a:solidFill>
                  <a:schemeClr val="accent1"/>
                </a:solidFill>
                <a:latin typeface="IBM Plex Sans"/>
                <a:ea typeface="IBM Plex Sans"/>
                <a:cs typeface="IBM Plex Sans"/>
                <a:sym typeface="IBM Plex Sans"/>
              </a:rPr>
            </a:br>
            <a:r>
              <a:rPr lang="en" sz="1800">
                <a:solidFill>
                  <a:schemeClr val="accent1"/>
                </a:solidFill>
                <a:latin typeface="IBM Plex Sans"/>
                <a:ea typeface="IBM Plex Sans"/>
                <a:cs typeface="IBM Plex Sans"/>
                <a:sym typeface="IBM Plex Sans"/>
              </a:rPr>
              <a:t>(Expectation: Client++, Success Rate--, Bad Throughput)</a:t>
            </a:r>
            <a:endParaRPr sz="2100">
              <a:solidFill>
                <a:schemeClr val="accent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8" name="Shape 698"/>
        <p:cNvGrpSpPr/>
        <p:nvPr/>
      </p:nvGrpSpPr>
      <p:grpSpPr>
        <a:xfrm>
          <a:off x="0" y="0"/>
          <a:ext cx="0" cy="0"/>
          <a:chOff x="0" y="0"/>
          <a:chExt cx="0" cy="0"/>
        </a:xfrm>
      </p:grpSpPr>
      <p:sp>
        <p:nvSpPr>
          <p:cNvPr id="699" name="Google Shape;699;p6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0" name="Google Shape;700;p69"/>
          <p:cNvSpPr txBox="1"/>
          <p:nvPr>
            <p:ph type="title"/>
          </p:nvPr>
        </p:nvSpPr>
        <p:spPr>
          <a:xfrm>
            <a:off x="631948" y="314762"/>
            <a:ext cx="8454902" cy="824593"/>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accent1"/>
              </a:buClr>
              <a:buSzPts val="2100"/>
              <a:buFont typeface="Trebuchet MS"/>
              <a:buNone/>
            </a:pPr>
            <a:r>
              <a:rPr lang="en" sz="2100"/>
              <a:t>Micro: </a:t>
            </a:r>
            <a:r>
              <a:rPr lang="en" sz="2100">
                <a:latin typeface="IBM Plex Sans"/>
                <a:ea typeface="IBM Plex Sans"/>
                <a:cs typeface="IBM Plex Sans"/>
                <a:sym typeface="IBM Plex Sans"/>
              </a:rPr>
              <a:t>Test on if SKVS RW conflict affect the throughput (no conflict)</a:t>
            </a:r>
            <a:br>
              <a:rPr lang="en" sz="2100">
                <a:latin typeface="IBM Plex Sans"/>
                <a:ea typeface="IBM Plex Sans"/>
                <a:cs typeface="IBM Plex Sans"/>
                <a:sym typeface="IBM Plex Sans"/>
              </a:rPr>
            </a:br>
            <a:r>
              <a:rPr lang="en" sz="1800">
                <a:latin typeface="IBM Plex Sans"/>
                <a:ea typeface="IBM Plex Sans"/>
                <a:cs typeface="IBM Plex Sans"/>
                <a:sym typeface="IBM Plex Sans"/>
              </a:rPr>
              <a:t>(Expectation: Client++, Throughput++, Good Throughput)</a:t>
            </a:r>
            <a:endParaRPr sz="2100"/>
          </a:p>
        </p:txBody>
      </p:sp>
      <p:sp>
        <p:nvSpPr>
          <p:cNvPr id="701" name="Google Shape;701;p69"/>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69"/>
          <p:cNvSpPr txBox="1"/>
          <p:nvPr>
            <p:ph idx="12" type="sldNum"/>
          </p:nvPr>
        </p:nvSpPr>
        <p:spPr>
          <a:xfrm>
            <a:off x="7420899" y="4637157"/>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703" name="Google Shape;703;p69"/>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69"/>
          <p:cNvSpPr txBox="1"/>
          <p:nvPr/>
        </p:nvSpPr>
        <p:spPr>
          <a:xfrm>
            <a:off x="434520" y="1065440"/>
            <a:ext cx="2798099" cy="3789095"/>
          </a:xfrm>
          <a:prstGeom prst="rect">
            <a:avLst/>
          </a:prstGeom>
          <a:noFill/>
          <a:ln>
            <a:noFill/>
          </a:ln>
        </p:spPr>
        <p:txBody>
          <a:bodyPr anchorCtr="0" anchor="t" bIns="34275" lIns="68575" spcFirstLastPara="1" rIns="68575" wrap="square" tIns="34275">
            <a:normAutofit/>
          </a:bodyPr>
          <a:lstStyle/>
          <a:p>
            <a:pPr indent="-222250" lvl="0" marL="215900" marR="0" rtl="0" algn="l">
              <a:spcBef>
                <a:spcPts val="0"/>
              </a:spcBef>
              <a:spcAft>
                <a:spcPts val="0"/>
              </a:spcAft>
              <a:buClr>
                <a:schemeClr val="accent1"/>
              </a:buClr>
              <a:buSzPts val="1100"/>
              <a:buFont typeface="Noto Sans Symbols"/>
              <a:buChar char="►"/>
            </a:pPr>
            <a:r>
              <a:rPr lang="en" sz="1400">
                <a:solidFill>
                  <a:srgbClr val="3F3F3F"/>
                </a:solidFill>
                <a:latin typeface="IBM Plex Sans"/>
                <a:ea typeface="IBM Plex Sans"/>
                <a:cs typeface="IBM Plex Sans"/>
                <a:sym typeface="IBM Plex Sans"/>
              </a:rPr>
              <a:t>Setting</a:t>
            </a:r>
            <a:endParaRPr sz="1400">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Use KVS Chaincode</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2 peers</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Test for different # of clients (1,4,16,64)</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MaxTxnPerBlock = # client</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R:W = #client-1 : 1 </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Need to add a write delay to write client make sure the </a:t>
            </a:r>
            <a:r>
              <a:rPr b="1" i="0" lang="en" sz="1200" u="none" cap="none" strike="noStrike">
                <a:solidFill>
                  <a:srgbClr val="3F3F3F"/>
                </a:solidFill>
                <a:latin typeface="IBM Plex Sans"/>
                <a:ea typeface="IBM Plex Sans"/>
                <a:cs typeface="IBM Plex Sans"/>
                <a:sym typeface="IBM Plex Sans"/>
              </a:rPr>
              <a:t>write txn </a:t>
            </a:r>
            <a:r>
              <a:rPr b="0" i="0" lang="en" sz="1200" u="none" cap="none" strike="noStrike">
                <a:solidFill>
                  <a:srgbClr val="3F3F3F"/>
                </a:solidFill>
                <a:latin typeface="IBM Plex Sans"/>
                <a:ea typeface="IBM Plex Sans"/>
                <a:cs typeface="IBM Plex Sans"/>
                <a:sym typeface="IBM Plex Sans"/>
              </a:rPr>
              <a:t>is sent at the </a:t>
            </a:r>
            <a:r>
              <a:rPr b="1" i="0" lang="en" sz="1200" u="none" cap="none" strike="noStrike">
                <a:solidFill>
                  <a:srgbClr val="3F3F3F"/>
                </a:solidFill>
                <a:latin typeface="IBM Plex Sans"/>
                <a:ea typeface="IBM Plex Sans"/>
                <a:cs typeface="IBM Plex Sans"/>
                <a:sym typeface="IBM Plex Sans"/>
              </a:rPr>
              <a:t>last txn </a:t>
            </a:r>
            <a:r>
              <a:rPr b="0" i="0" lang="en" sz="1200" u="none" cap="none" strike="noStrike">
                <a:solidFill>
                  <a:srgbClr val="3F3F3F"/>
                </a:solidFill>
                <a:latin typeface="IBM Plex Sans"/>
                <a:ea typeface="IBM Plex Sans"/>
                <a:cs typeface="IBM Plex Sans"/>
                <a:sym typeface="IBM Plex Sans"/>
              </a:rPr>
              <a:t>in the block</a:t>
            </a:r>
            <a:endParaRPr b="0" i="0" sz="1200" u="none" cap="none" strike="noStrike">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Delay is the optimal delay by test</a:t>
            </a:r>
            <a:endParaRPr b="0" i="0" sz="1200" u="none" cap="none" strike="noStrike">
              <a:solidFill>
                <a:srgbClr val="3F3F3F"/>
              </a:solidFill>
              <a:latin typeface="IBM Plex Sans"/>
              <a:ea typeface="IBM Plex Sans"/>
              <a:cs typeface="IBM Plex Sans"/>
              <a:sym typeface="IBM Plex Sans"/>
            </a:endParaRPr>
          </a:p>
          <a:p>
            <a:pPr indent="-222250" lvl="0" marL="215900" marR="0" rtl="0" algn="l">
              <a:spcBef>
                <a:spcPts val="600"/>
              </a:spcBef>
              <a:spcAft>
                <a:spcPts val="0"/>
              </a:spcAft>
              <a:buClr>
                <a:schemeClr val="accent1"/>
              </a:buClr>
              <a:buSzPts val="1100"/>
              <a:buFont typeface="Noto Sans Symbols"/>
              <a:buChar char="►"/>
            </a:pPr>
            <a:r>
              <a:rPr lang="en" sz="1400">
                <a:solidFill>
                  <a:srgbClr val="3F3F3F"/>
                </a:solidFill>
                <a:latin typeface="IBM Plex Sans"/>
                <a:ea typeface="IBM Plex Sans"/>
                <a:cs typeface="IBM Plex Sans"/>
                <a:sym typeface="IBM Plex Sans"/>
              </a:rPr>
              <a:t>Explain result:</a:t>
            </a:r>
            <a:endParaRPr sz="1400">
              <a:solidFill>
                <a:srgbClr val="3F3F3F"/>
              </a:solidFill>
              <a:latin typeface="IBM Plex Sans"/>
              <a:ea typeface="IBM Plex Sans"/>
              <a:cs typeface="IBM Plex Sans"/>
              <a:sym typeface="IBM Plex Sans"/>
            </a:endParaRPr>
          </a:p>
          <a:p>
            <a:pPr indent="-228600" lvl="1" marL="520700" marR="0" rtl="0" algn="l">
              <a:spcBef>
                <a:spcPts val="600"/>
              </a:spcBef>
              <a:spcAft>
                <a:spcPts val="0"/>
              </a:spcAft>
              <a:buClr>
                <a:schemeClr val="accent1"/>
              </a:buClr>
              <a:buSzPts val="1000"/>
              <a:buFont typeface="Noto Sans Symbols"/>
              <a:buChar char="►"/>
            </a:pPr>
            <a:r>
              <a:rPr b="0" i="0" lang="en" sz="1200" u="none" cap="none" strike="noStrike">
                <a:solidFill>
                  <a:srgbClr val="3F3F3F"/>
                </a:solidFill>
                <a:latin typeface="IBM Plex Sans"/>
                <a:ea typeface="IBM Plex Sans"/>
                <a:cs typeface="IBM Plex Sans"/>
                <a:sym typeface="IBM Plex Sans"/>
              </a:rPr>
              <a:t>Performance way better when there is no conflicts</a:t>
            </a:r>
            <a:endParaRPr b="0" i="0" sz="1200" u="none" cap="none" strike="noStrike">
              <a:solidFill>
                <a:srgbClr val="3F3F3F"/>
              </a:solidFill>
              <a:latin typeface="IBM Plex Sans"/>
              <a:ea typeface="IBM Plex Sans"/>
              <a:cs typeface="IBM Plex Sans"/>
              <a:sym typeface="IBM Plex Sans"/>
            </a:endParaRPr>
          </a:p>
          <a:p>
            <a:pPr indent="-165100" lvl="1" marL="520700" marR="0" rtl="0" algn="l">
              <a:spcBef>
                <a:spcPts val="600"/>
              </a:spcBef>
              <a:spcAft>
                <a:spcPts val="0"/>
              </a:spcAft>
              <a:buClr>
                <a:schemeClr val="accent1"/>
              </a:buClr>
              <a:buSzPts val="1000"/>
              <a:buFont typeface="Noto Sans Symbols"/>
              <a:buNone/>
            </a:pPr>
            <a:r>
              <a:t/>
            </a:r>
            <a:endParaRPr b="0" i="0" sz="1200" u="none" cap="none" strike="noStrike">
              <a:solidFill>
                <a:srgbClr val="3F3F3F"/>
              </a:solidFill>
              <a:latin typeface="IBM Plex Sans"/>
              <a:ea typeface="IBM Plex Sans"/>
              <a:cs typeface="IBM Plex Sans"/>
              <a:sym typeface="IBM Plex Sans"/>
            </a:endParaRPr>
          </a:p>
        </p:txBody>
      </p:sp>
      <p:pic>
        <p:nvPicPr>
          <p:cNvPr id="705" name="Google Shape;705;p69"/>
          <p:cNvPicPr preferRelativeResize="0"/>
          <p:nvPr/>
        </p:nvPicPr>
        <p:blipFill rotWithShape="1">
          <a:blip r:embed="rId3">
            <a:alphaModFix/>
          </a:blip>
          <a:srcRect b="0" l="0" r="0" t="0"/>
          <a:stretch/>
        </p:blipFill>
        <p:spPr>
          <a:xfrm>
            <a:off x="3316742" y="907235"/>
            <a:ext cx="5004707" cy="40037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230" name="Google Shape;230;p34"/>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Q: Does applying TEE solves the privacy problem of blockchain?</a:t>
            </a:r>
            <a:endParaRPr/>
          </a:p>
        </p:txBody>
      </p:sp>
      <p:sp>
        <p:nvSpPr>
          <p:cNvPr id="231" name="Google Shape;231;p34"/>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 name="Google Shape;232;p34"/>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34"/>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yellow emoji with a finger on the face&#10;&#10;Description automatically generated with low confidence" id="234" name="Google Shape;234;p34"/>
          <p:cNvPicPr preferRelativeResize="0"/>
          <p:nvPr/>
        </p:nvPicPr>
        <p:blipFill rotWithShape="1">
          <a:blip r:embed="rId3">
            <a:alphaModFix/>
          </a:blip>
          <a:srcRect b="0" l="0" r="0" t="0"/>
          <a:stretch/>
        </p:blipFill>
        <p:spPr>
          <a:xfrm>
            <a:off x="5341907" y="2660332"/>
            <a:ext cx="1870868" cy="187086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10" name="Shape 710"/>
        <p:cNvGrpSpPr/>
        <p:nvPr/>
      </p:nvGrpSpPr>
      <p:grpSpPr>
        <a:xfrm>
          <a:off x="0" y="0"/>
          <a:ext cx="0" cy="0"/>
          <a:chOff x="0" y="0"/>
          <a:chExt cx="0" cy="0"/>
        </a:xfrm>
      </p:grpSpPr>
      <p:pic>
        <p:nvPicPr>
          <p:cNvPr descr="A picture containing text, screenshot, diagram, line&#10;&#10;Description automatically generated" id="711" name="Google Shape;711;p70"/>
          <p:cNvPicPr preferRelativeResize="0"/>
          <p:nvPr/>
        </p:nvPicPr>
        <p:blipFill rotWithShape="1">
          <a:blip r:embed="rId3">
            <a:alphaModFix/>
          </a:blip>
          <a:srcRect b="0" l="0" r="0" t="0"/>
          <a:stretch/>
        </p:blipFill>
        <p:spPr>
          <a:xfrm>
            <a:off x="2152874" y="392931"/>
            <a:ext cx="6933040" cy="4411934"/>
          </a:xfrm>
          <a:prstGeom prst="rect">
            <a:avLst/>
          </a:prstGeom>
          <a:noFill/>
          <a:ln>
            <a:noFill/>
          </a:ln>
        </p:spPr>
      </p:pic>
      <p:sp>
        <p:nvSpPr>
          <p:cNvPr id="712" name="Google Shape;712;p70"/>
          <p:cNvSpPr txBox="1"/>
          <p:nvPr/>
        </p:nvSpPr>
        <p:spPr>
          <a:xfrm>
            <a:off x="274433" y="2577873"/>
            <a:ext cx="2720859" cy="2307489"/>
          </a:xfrm>
          <a:prstGeom prst="rect">
            <a:avLst/>
          </a:prstGeom>
          <a:solidFill>
            <a:schemeClr val="lt1"/>
          </a:solidFill>
          <a:ln>
            <a:noFill/>
          </a:ln>
        </p:spPr>
        <p:txBody>
          <a:bodyPr anchorCtr="0" anchor="t" bIns="34275" lIns="68575" spcFirstLastPara="1" rIns="68575" wrap="square" tIns="34275">
            <a:normAutofit/>
          </a:bodyPr>
          <a:lstStyle/>
          <a:p>
            <a:pPr indent="0" lvl="0" marL="0" marR="0" rtl="0" algn="l">
              <a:spcBef>
                <a:spcPts val="0"/>
              </a:spcBef>
              <a:spcAft>
                <a:spcPts val="0"/>
              </a:spcAft>
              <a:buClr>
                <a:schemeClr val="accent1"/>
              </a:buClr>
              <a:buSzPts val="1100"/>
              <a:buFont typeface="Noto Sans Symbols"/>
              <a:buNone/>
            </a:pPr>
            <a:r>
              <a:rPr lang="en" sz="1400">
                <a:solidFill>
                  <a:srgbClr val="3F3F3F"/>
                </a:solidFill>
                <a:latin typeface="Trebuchet MS"/>
                <a:ea typeface="Trebuchet MS"/>
                <a:cs typeface="Trebuchet MS"/>
                <a:sym typeface="Trebuchet MS"/>
              </a:rPr>
              <a:t>If we have an access control list where who is allow to execute the chaincode.</a:t>
            </a:r>
            <a:endParaRPr sz="1400">
              <a:solidFill>
                <a:srgbClr val="3F3F3F"/>
              </a:solidFill>
              <a:latin typeface="Trebuchet MS"/>
              <a:ea typeface="Trebuchet MS"/>
              <a:cs typeface="Trebuchet MS"/>
              <a:sym typeface="Trebuchet MS"/>
            </a:endParaRPr>
          </a:p>
          <a:p>
            <a:pPr indent="0" lvl="0" marL="0" marR="0" rtl="0" algn="l">
              <a:spcBef>
                <a:spcPts val="800"/>
              </a:spcBef>
              <a:spcAft>
                <a:spcPts val="0"/>
              </a:spcAft>
              <a:buClr>
                <a:schemeClr val="accent1"/>
              </a:buClr>
              <a:buSzPts val="1100"/>
              <a:buFont typeface="Noto Sans Symbols"/>
              <a:buNone/>
            </a:pPr>
            <a:r>
              <a:rPr lang="en" sz="1400">
                <a:solidFill>
                  <a:srgbClr val="3F3F3F"/>
                </a:solidFill>
                <a:latin typeface="Trebuchet MS"/>
                <a:ea typeface="Trebuchet MS"/>
                <a:cs typeface="Trebuchet MS"/>
                <a:sym typeface="Trebuchet MS"/>
              </a:rPr>
              <a:t>Malicious peer can allow outdated client to access the data.</a:t>
            </a:r>
            <a:endParaRPr sz="1400">
              <a:solidFill>
                <a:srgbClr val="3F3F3F"/>
              </a:solidFill>
              <a:latin typeface="Trebuchet MS"/>
              <a:ea typeface="Trebuchet MS"/>
              <a:cs typeface="Trebuchet MS"/>
              <a:sym typeface="Trebuchet MS"/>
            </a:endParaRPr>
          </a:p>
        </p:txBody>
      </p:sp>
      <p:pic>
        <p:nvPicPr>
          <p:cNvPr descr="Devil face outline with solid fill" id="713" name="Google Shape;713;p70"/>
          <p:cNvPicPr preferRelativeResize="0"/>
          <p:nvPr/>
        </p:nvPicPr>
        <p:blipFill rotWithShape="1">
          <a:blip r:embed="rId4">
            <a:alphaModFix/>
          </a:blip>
          <a:srcRect b="0" l="0" r="0" t="0"/>
          <a:stretch/>
        </p:blipFill>
        <p:spPr>
          <a:xfrm>
            <a:off x="5851856" y="1818845"/>
            <a:ext cx="416460" cy="416460"/>
          </a:xfrm>
          <a:prstGeom prst="rect">
            <a:avLst/>
          </a:prstGeom>
          <a:noFill/>
          <a:ln>
            <a:noFill/>
          </a:ln>
        </p:spPr>
      </p:pic>
      <p:sp>
        <p:nvSpPr>
          <p:cNvPr id="714" name="Google Shape;714;p70"/>
          <p:cNvSpPr txBox="1"/>
          <p:nvPr/>
        </p:nvSpPr>
        <p:spPr>
          <a:xfrm>
            <a:off x="121274" y="1656960"/>
            <a:ext cx="2213529" cy="1108928"/>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Attack # 2</a:t>
            </a:r>
            <a:endParaRPr sz="2700">
              <a:solidFill>
                <a:schemeClr val="accent1"/>
              </a:solidFill>
              <a:latin typeface="Trebuchet MS"/>
              <a:ea typeface="Trebuchet MS"/>
              <a:cs typeface="Trebuchet MS"/>
              <a:sym typeface="Trebuchet MS"/>
            </a:endParaRPr>
          </a:p>
        </p:txBody>
      </p:sp>
      <p:sp>
        <p:nvSpPr>
          <p:cNvPr id="715" name="Google Shape;715;p70"/>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Lock with solid fill" id="716" name="Google Shape;716;p70"/>
          <p:cNvPicPr preferRelativeResize="0"/>
          <p:nvPr/>
        </p:nvPicPr>
        <p:blipFill rotWithShape="1">
          <a:blip r:embed="rId5">
            <a:alphaModFix/>
          </a:blip>
          <a:srcRect b="0" l="0" r="0" t="0"/>
          <a:stretch/>
        </p:blipFill>
        <p:spPr>
          <a:xfrm>
            <a:off x="8183767" y="2788575"/>
            <a:ext cx="685800" cy="685800"/>
          </a:xfrm>
          <a:prstGeom prst="rect">
            <a:avLst/>
          </a:prstGeom>
          <a:noFill/>
          <a:ln>
            <a:noFill/>
          </a:ln>
        </p:spPr>
      </p:pic>
      <p:pic>
        <p:nvPicPr>
          <p:cNvPr descr="Devil face outline with solid fill" id="717" name="Google Shape;717;p70"/>
          <p:cNvPicPr preferRelativeResize="0"/>
          <p:nvPr/>
        </p:nvPicPr>
        <p:blipFill rotWithShape="1">
          <a:blip r:embed="rId4">
            <a:alphaModFix/>
          </a:blip>
          <a:srcRect b="0" l="0" r="0" t="0"/>
          <a:stretch/>
        </p:blipFill>
        <p:spPr>
          <a:xfrm>
            <a:off x="2508105" y="2235087"/>
            <a:ext cx="416460" cy="4164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2" name="Shape 722"/>
        <p:cNvGrpSpPr/>
        <p:nvPr/>
      </p:nvGrpSpPr>
      <p:grpSpPr>
        <a:xfrm>
          <a:off x="0" y="0"/>
          <a:ext cx="0" cy="0"/>
          <a:chOff x="0" y="0"/>
          <a:chExt cx="0" cy="0"/>
        </a:xfrm>
      </p:grpSpPr>
      <p:sp>
        <p:nvSpPr>
          <p:cNvPr id="723" name="Google Shape;723;p7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24" name="Google Shape;724;p71"/>
          <p:cNvSpPr txBox="1"/>
          <p:nvPr>
            <p:ph type="title"/>
          </p:nvPr>
        </p:nvSpPr>
        <p:spPr>
          <a:xfrm>
            <a:off x="830489" y="314984"/>
            <a:ext cx="7648120" cy="824593"/>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100"/>
              <a:buFont typeface="Trebuchet MS"/>
              <a:buNone/>
            </a:pPr>
            <a:r>
              <a:rPr lang="en" sz="2100"/>
              <a:t>Micro: </a:t>
            </a:r>
            <a:r>
              <a:rPr lang="en" sz="2100">
                <a:latin typeface="IBM Plex Sans"/>
                <a:ea typeface="IBM Plex Sans"/>
                <a:cs typeface="IBM Plex Sans"/>
                <a:sym typeface="IBM Plex Sans"/>
              </a:rPr>
              <a:t>Test on each added function ~ TLE</a:t>
            </a:r>
            <a:br>
              <a:rPr lang="en" sz="2100">
                <a:latin typeface="IBM Plex Sans"/>
                <a:ea typeface="IBM Plex Sans"/>
                <a:cs typeface="IBM Plex Sans"/>
                <a:sym typeface="IBM Plex Sans"/>
              </a:rPr>
            </a:br>
            <a:r>
              <a:rPr lang="en" sz="1500">
                <a:latin typeface="IBM Plex Sans"/>
                <a:ea typeface="IBM Plex Sans"/>
                <a:cs typeface="IBM Plex Sans"/>
                <a:sym typeface="IBM Plex Sans"/>
              </a:rPr>
              <a:t>(Expectation:  TxnPerBlock++, Throughput++)</a:t>
            </a:r>
            <a:endParaRPr sz="2100"/>
          </a:p>
        </p:txBody>
      </p:sp>
      <p:sp>
        <p:nvSpPr>
          <p:cNvPr id="725" name="Google Shape;725;p71"/>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71"/>
          <p:cNvSpPr txBox="1"/>
          <p:nvPr>
            <p:ph idx="12" type="sldNum"/>
          </p:nvPr>
        </p:nvSpPr>
        <p:spPr>
          <a:xfrm>
            <a:off x="7420899" y="4637157"/>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727" name="Google Shape;727;p71"/>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71"/>
          <p:cNvSpPr txBox="1"/>
          <p:nvPr>
            <p:ph idx="1" type="body"/>
          </p:nvPr>
        </p:nvSpPr>
        <p:spPr>
          <a:xfrm>
            <a:off x="434520" y="1281792"/>
            <a:ext cx="2798099" cy="3572743"/>
          </a:xfrm>
          <a:prstGeom prst="rect">
            <a:avLst/>
          </a:prstGeom>
          <a:noFill/>
          <a:ln>
            <a:noFill/>
          </a:ln>
        </p:spPr>
        <p:txBody>
          <a:bodyPr anchorCtr="0" anchor="t" bIns="34275" lIns="68575" spcFirstLastPara="1" rIns="68575" wrap="square" tIns="34275">
            <a:normAutofit/>
          </a:bodyPr>
          <a:lstStyle/>
          <a:p>
            <a:pPr indent="-222250" lvl="0" marL="215900" rtl="0" algn="l">
              <a:spcBef>
                <a:spcPts val="0"/>
              </a:spcBef>
              <a:spcAft>
                <a:spcPts val="0"/>
              </a:spcAft>
              <a:buSzPts val="1100"/>
              <a:buChar char="►"/>
            </a:pPr>
            <a:r>
              <a:rPr lang="en">
                <a:latin typeface="IBM Plex Sans"/>
                <a:ea typeface="IBM Plex Sans"/>
                <a:cs typeface="IBM Plex Sans"/>
                <a:sym typeface="IBM Plex Sans"/>
              </a:rPr>
              <a:t>Setting</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Use KVS Chaincode</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Test on how much time TLE enclave verify each transactions. (Just verify)</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Test for different # of clients (1,4,16,64,256)</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MaxTxnPerBlock = # client</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Explain result:</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Latency &lt; 1/20  of Original FPC, since it is just verify txn only</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Which means the time of processing Txn in TLE is negligible.</a:t>
            </a:r>
            <a:endParaRPr>
              <a:latin typeface="IBM Plex Sans"/>
              <a:ea typeface="IBM Plex Sans"/>
              <a:cs typeface="IBM Plex Sans"/>
              <a:sym typeface="IBM Plex Sans"/>
            </a:endParaRPr>
          </a:p>
        </p:txBody>
      </p:sp>
      <p:pic>
        <p:nvPicPr>
          <p:cNvPr id="729" name="Google Shape;729;p71"/>
          <p:cNvPicPr preferRelativeResize="0"/>
          <p:nvPr/>
        </p:nvPicPr>
        <p:blipFill rotWithShape="1">
          <a:blip r:embed="rId3">
            <a:alphaModFix/>
          </a:blip>
          <a:srcRect b="0" l="0" r="0" t="0"/>
          <a:stretch/>
        </p:blipFill>
        <p:spPr>
          <a:xfrm>
            <a:off x="3146425" y="1139577"/>
            <a:ext cx="5829300" cy="34975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 name="Shape 734"/>
        <p:cNvGrpSpPr/>
        <p:nvPr/>
      </p:nvGrpSpPr>
      <p:grpSpPr>
        <a:xfrm>
          <a:off x="0" y="0"/>
          <a:ext cx="0" cy="0"/>
          <a:chOff x="0" y="0"/>
          <a:chExt cx="0" cy="0"/>
        </a:xfrm>
      </p:grpSpPr>
      <p:sp>
        <p:nvSpPr>
          <p:cNvPr id="735" name="Google Shape;735;p7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36" name="Google Shape;736;p72"/>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72"/>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738" name="Google Shape;738;p72"/>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9" name="Google Shape;739;p72"/>
          <p:cNvSpPr txBox="1"/>
          <p:nvPr>
            <p:ph idx="1" type="body"/>
          </p:nvPr>
        </p:nvSpPr>
        <p:spPr>
          <a:xfrm>
            <a:off x="434520" y="1281792"/>
            <a:ext cx="2798099" cy="3778690"/>
          </a:xfrm>
          <a:prstGeom prst="rect">
            <a:avLst/>
          </a:prstGeom>
          <a:noFill/>
          <a:ln>
            <a:noFill/>
          </a:ln>
        </p:spPr>
        <p:txBody>
          <a:bodyPr anchorCtr="0" anchor="t" bIns="34275" lIns="68575" spcFirstLastPara="1" rIns="68575" wrap="square" tIns="34275">
            <a:normAutofit/>
          </a:bodyPr>
          <a:lstStyle/>
          <a:p>
            <a:pPr indent="-222250" lvl="0" marL="215900" rtl="0" algn="l">
              <a:spcBef>
                <a:spcPts val="0"/>
              </a:spcBef>
              <a:spcAft>
                <a:spcPts val="0"/>
              </a:spcAft>
              <a:buSzPts val="1100"/>
              <a:buChar char="►"/>
            </a:pPr>
            <a:r>
              <a:rPr lang="en">
                <a:latin typeface="IBM Plex Sans"/>
                <a:ea typeface="IBM Plex Sans"/>
                <a:cs typeface="IBM Plex Sans"/>
                <a:sym typeface="IBM Plex Sans"/>
              </a:rPr>
              <a:t>Setting</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Use KVS Chaincode</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Test on how much time Merkle Component add &amp; update each txn to merkle tree.</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Test for different # of clients (1,4,16,64)</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MaxTxnPerBlock = # client</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Explain result:</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Update a key slightly faster than adding a new key</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Latency &lt; 1/400 of Native FPC, thus latency bring by merkle component update is small</a:t>
            </a:r>
            <a:endParaRPr>
              <a:latin typeface="IBM Plex Sans"/>
              <a:ea typeface="IBM Plex Sans"/>
              <a:cs typeface="IBM Plex Sans"/>
              <a:sym typeface="IBM Plex Sans"/>
            </a:endParaRPr>
          </a:p>
        </p:txBody>
      </p:sp>
      <p:pic>
        <p:nvPicPr>
          <p:cNvPr id="740" name="Google Shape;740;p72"/>
          <p:cNvPicPr preferRelativeResize="0"/>
          <p:nvPr/>
        </p:nvPicPr>
        <p:blipFill rotWithShape="1">
          <a:blip r:embed="rId3">
            <a:alphaModFix/>
          </a:blip>
          <a:srcRect b="0" l="0" r="0" t="0"/>
          <a:stretch/>
        </p:blipFill>
        <p:spPr>
          <a:xfrm>
            <a:off x="3492827" y="1001893"/>
            <a:ext cx="4981702" cy="3985361"/>
          </a:xfrm>
          <a:prstGeom prst="rect">
            <a:avLst/>
          </a:prstGeom>
          <a:noFill/>
          <a:ln>
            <a:noFill/>
          </a:ln>
        </p:spPr>
      </p:pic>
      <p:sp>
        <p:nvSpPr>
          <p:cNvPr id="741" name="Google Shape;741;p72"/>
          <p:cNvSpPr txBox="1"/>
          <p:nvPr/>
        </p:nvSpPr>
        <p:spPr>
          <a:xfrm>
            <a:off x="830489" y="314984"/>
            <a:ext cx="7648120" cy="824593"/>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Clr>
                <a:schemeClr val="accent1"/>
              </a:buClr>
              <a:buSzPts val="2100"/>
              <a:buFont typeface="Trebuchet MS"/>
              <a:buNone/>
            </a:pPr>
            <a:r>
              <a:rPr lang="en" sz="2100">
                <a:solidFill>
                  <a:schemeClr val="accent1"/>
                </a:solidFill>
                <a:latin typeface="Trebuchet MS"/>
                <a:ea typeface="Trebuchet MS"/>
                <a:cs typeface="Trebuchet MS"/>
                <a:sym typeface="Trebuchet MS"/>
              </a:rPr>
              <a:t>Micro: </a:t>
            </a:r>
            <a:r>
              <a:rPr lang="en" sz="2100">
                <a:solidFill>
                  <a:schemeClr val="accent1"/>
                </a:solidFill>
                <a:latin typeface="IBM Plex Sans"/>
                <a:ea typeface="IBM Plex Sans"/>
                <a:cs typeface="IBM Plex Sans"/>
                <a:sym typeface="IBM Plex Sans"/>
              </a:rPr>
              <a:t>Test on each added function ~ Merkle</a:t>
            </a:r>
            <a:br>
              <a:rPr lang="en" sz="2100">
                <a:solidFill>
                  <a:schemeClr val="accent1"/>
                </a:solidFill>
                <a:latin typeface="IBM Plex Sans"/>
                <a:ea typeface="IBM Plex Sans"/>
                <a:cs typeface="IBM Plex Sans"/>
                <a:sym typeface="IBM Plex Sans"/>
              </a:rPr>
            </a:br>
            <a:r>
              <a:rPr lang="en" sz="1500">
                <a:solidFill>
                  <a:schemeClr val="accent1"/>
                </a:solidFill>
                <a:latin typeface="IBM Plex Sans"/>
                <a:ea typeface="IBM Plex Sans"/>
                <a:cs typeface="IBM Plex Sans"/>
                <a:sym typeface="IBM Plex Sans"/>
              </a:rPr>
              <a:t>(Expectation:  TxnPerBlock++, Throughput++)</a:t>
            </a:r>
            <a:endParaRPr sz="2100">
              <a:solidFill>
                <a:schemeClr val="accent1"/>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6" name="Shape 746"/>
        <p:cNvGrpSpPr/>
        <p:nvPr/>
      </p:nvGrpSpPr>
      <p:grpSpPr>
        <a:xfrm>
          <a:off x="0" y="0"/>
          <a:ext cx="0" cy="0"/>
          <a:chOff x="0" y="0"/>
          <a:chExt cx="0" cy="0"/>
        </a:xfrm>
      </p:grpSpPr>
      <p:sp>
        <p:nvSpPr>
          <p:cNvPr id="747" name="Google Shape;747;p73"/>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48" name="Google Shape;748;p73"/>
          <p:cNvSpPr txBox="1"/>
          <p:nvPr>
            <p:ph type="title"/>
          </p:nvPr>
        </p:nvSpPr>
        <p:spPr>
          <a:xfrm>
            <a:off x="727935" y="266632"/>
            <a:ext cx="3761927" cy="787749"/>
          </a:xfrm>
          <a:prstGeom prst="rect">
            <a:avLst/>
          </a:prstGeom>
          <a:noFill/>
          <a:ln>
            <a:noFill/>
          </a:ln>
        </p:spPr>
        <p:txBody>
          <a:bodyPr anchorCtr="0" anchor="t" bIns="34275" lIns="68575" spcFirstLastPara="1" rIns="68575" wrap="square" tIns="34275">
            <a:normAutofit/>
          </a:bodyPr>
          <a:lstStyle/>
          <a:p>
            <a:pPr indent="-215900" lvl="0" marL="215900" rtl="0" algn="l">
              <a:spcBef>
                <a:spcPts val="0"/>
              </a:spcBef>
              <a:spcAft>
                <a:spcPts val="0"/>
              </a:spcAft>
              <a:buClr>
                <a:schemeClr val="accent1"/>
              </a:buClr>
              <a:buSzPts val="2700"/>
              <a:buFont typeface="IBM Plex Sans"/>
              <a:buNone/>
            </a:pPr>
            <a:r>
              <a:rPr lang="en">
                <a:latin typeface="IBM Plex Sans"/>
                <a:ea typeface="IBM Plex Sans"/>
                <a:cs typeface="IBM Plex Sans"/>
                <a:sym typeface="IBM Plex Sans"/>
              </a:rPr>
              <a:t>Future Works</a:t>
            </a:r>
            <a:endParaRPr>
              <a:latin typeface="IBM Plex Sans"/>
              <a:ea typeface="IBM Plex Sans"/>
              <a:cs typeface="IBM Plex Sans"/>
              <a:sym typeface="IBM Plex Sans"/>
            </a:endParaRPr>
          </a:p>
        </p:txBody>
      </p:sp>
      <p:sp>
        <p:nvSpPr>
          <p:cNvPr id="749" name="Google Shape;749;p73"/>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73"/>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751" name="Google Shape;751;p73"/>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73"/>
          <p:cNvSpPr txBox="1"/>
          <p:nvPr>
            <p:ph idx="1" type="body"/>
          </p:nvPr>
        </p:nvSpPr>
        <p:spPr>
          <a:xfrm>
            <a:off x="727710" y="1682591"/>
            <a:ext cx="6808946" cy="2915126"/>
          </a:xfrm>
          <a:prstGeom prst="rect">
            <a:avLst/>
          </a:prstGeom>
          <a:noFill/>
          <a:ln>
            <a:noFill/>
          </a:ln>
        </p:spPr>
        <p:txBody>
          <a:bodyPr anchorCtr="0" anchor="t" bIns="34275" lIns="68575" spcFirstLastPara="1" rIns="68575" wrap="square" tIns="34275">
            <a:normAutofit/>
          </a:bodyPr>
          <a:lstStyle/>
          <a:p>
            <a:pPr indent="-222250" lvl="0" marL="215900" rtl="0" algn="l">
              <a:spcBef>
                <a:spcPts val="0"/>
              </a:spcBef>
              <a:spcAft>
                <a:spcPts val="0"/>
              </a:spcAft>
              <a:buSzPts val="1100"/>
              <a:buChar char="►"/>
            </a:pPr>
            <a:r>
              <a:rPr lang="en">
                <a:latin typeface="IBM Plex Sans"/>
                <a:ea typeface="IBM Plex Sans"/>
                <a:cs typeface="IBM Plex Sans"/>
                <a:sym typeface="IBM Plex Sans"/>
              </a:rPr>
              <a:t>Evaluate our solutions in real distributed network settings</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Integrate our solutions with upstream FPC</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Exploring rollback protections for various TEEs (other than Intel SGX) within the FPC framework</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Support features in FPC provided by Hyperledger Fabric</a:t>
            </a:r>
            <a:endParaRPr>
              <a:latin typeface="IBM Plex Sans"/>
              <a:ea typeface="IBM Plex Sans"/>
              <a:cs typeface="IBM Plex Sans"/>
              <a:sym typeface="IBM Plex Sans"/>
            </a:endParaRPr>
          </a:p>
          <a:p>
            <a:pPr indent="-215900" lvl="1" marL="558800" rtl="0" algn="l">
              <a:spcBef>
                <a:spcPts val="600"/>
              </a:spcBef>
              <a:spcAft>
                <a:spcPts val="0"/>
              </a:spcAft>
              <a:buSzPts val="1000"/>
              <a:buChar char="►"/>
            </a:pPr>
            <a:r>
              <a:rPr i="1" lang="en">
                <a:latin typeface="IBM Plex Sans"/>
                <a:ea typeface="IBM Plex Sans"/>
                <a:cs typeface="IBM Plex Sans"/>
                <a:sym typeface="IBM Plex Sans"/>
              </a:rPr>
              <a:t>range queries by key</a:t>
            </a:r>
            <a:endParaRPr i="1">
              <a:latin typeface="IBM Plex Sans"/>
              <a:ea typeface="IBM Plex Sans"/>
              <a:cs typeface="IBM Plex Sans"/>
              <a:sym typeface="IBM Plex Sans"/>
            </a:endParaRPr>
          </a:p>
          <a:p>
            <a:pPr indent="-215900" lvl="1" marL="558800" rtl="0" algn="l">
              <a:spcBef>
                <a:spcPts val="600"/>
              </a:spcBef>
              <a:spcAft>
                <a:spcPts val="0"/>
              </a:spcAft>
              <a:buSzPts val="1000"/>
              <a:buChar char="►"/>
            </a:pPr>
            <a:r>
              <a:rPr i="1" lang="en">
                <a:latin typeface="IBM Plex Sans"/>
                <a:ea typeface="IBM Plex Sans"/>
                <a:cs typeface="IBM Plex Sans"/>
                <a:sym typeface="IBM Plex Sans"/>
              </a:rPr>
              <a:t>private data collection</a:t>
            </a:r>
            <a:endParaRPr i="1">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sz="1400">
                <a:latin typeface="IBM Plex Sans"/>
                <a:ea typeface="IBM Plex Sans"/>
                <a:cs typeface="IBM Plex Sans"/>
                <a:sym typeface="IBM Plex Sans"/>
              </a:rPr>
              <a:t>Exploring our solutions in other blockchain frameworks that utilize TEEs and relies on externally sotred states or lacks secure storage.</a:t>
            </a:r>
            <a:endParaRPr sz="1400">
              <a:latin typeface="IBM Plex Sans"/>
              <a:ea typeface="IBM Plex Sans"/>
              <a:cs typeface="IBM Plex Sans"/>
              <a:sym typeface="IBM Plex Sans"/>
            </a:endParaRPr>
          </a:p>
          <a:p>
            <a:pPr indent="-152400" lvl="0" marL="215900" rtl="0" algn="l">
              <a:spcBef>
                <a:spcPts val="600"/>
              </a:spcBef>
              <a:spcAft>
                <a:spcPts val="0"/>
              </a:spcAft>
              <a:buSzPts val="1100"/>
              <a:buNone/>
            </a:pPr>
            <a:r>
              <a:t/>
            </a:r>
            <a:endParaRPr>
              <a:latin typeface="IBM Plex Sans"/>
              <a:ea typeface="IBM Plex Sans"/>
              <a:cs typeface="IBM Plex Sans"/>
              <a:sym typeface="IBM Plex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57" name="Shape 757"/>
        <p:cNvGrpSpPr/>
        <p:nvPr/>
      </p:nvGrpSpPr>
      <p:grpSpPr>
        <a:xfrm>
          <a:off x="0" y="0"/>
          <a:ext cx="0" cy="0"/>
          <a:chOff x="0" y="0"/>
          <a:chExt cx="0" cy="0"/>
        </a:xfrm>
      </p:grpSpPr>
      <p:sp>
        <p:nvSpPr>
          <p:cNvPr id="758" name="Google Shape;758;p7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59" name="Google Shape;759;p74"/>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Fabric Private chaincode</a:t>
            </a:r>
            <a:r>
              <a:rPr baseline="30000" lang="en"/>
              <a:t> </a:t>
            </a:r>
            <a:endParaRPr/>
          </a:p>
        </p:txBody>
      </p:sp>
      <p:sp>
        <p:nvSpPr>
          <p:cNvPr id="760" name="Google Shape;760;p74"/>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1" name="Google Shape;761;p74"/>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74"/>
          <p:cNvSpPr txBox="1"/>
          <p:nvPr>
            <p:ph idx="1" type="body"/>
          </p:nvPr>
        </p:nvSpPr>
        <p:spPr>
          <a:xfrm>
            <a:off x="1000127" y="1720887"/>
            <a:ext cx="6447501" cy="2910580"/>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Hyperledger Fabric</a:t>
            </a:r>
            <a:r>
              <a:rPr baseline="30000" lang="en"/>
              <a:t>1</a:t>
            </a:r>
            <a:endParaRPr baseline="30000"/>
          </a:p>
          <a:p>
            <a:pPr indent="-215900" lvl="1" marL="558800" rtl="0" algn="l">
              <a:spcBef>
                <a:spcPts val="800"/>
              </a:spcBef>
              <a:spcAft>
                <a:spcPts val="0"/>
              </a:spcAft>
              <a:buSzPts val="1000"/>
              <a:buChar char="►"/>
            </a:pPr>
            <a:r>
              <a:rPr lang="en"/>
              <a:t>An open-source permissioned blockchain framework with support for smart contracts in the form of chaincode</a:t>
            </a:r>
            <a:endParaRPr/>
          </a:p>
          <a:p>
            <a:pPr indent="-215900" lvl="1" marL="558800" rtl="0" algn="l">
              <a:spcBef>
                <a:spcPts val="800"/>
              </a:spcBef>
              <a:spcAft>
                <a:spcPts val="0"/>
              </a:spcAft>
              <a:buSzPts val="1000"/>
              <a:buChar char="►"/>
            </a:pPr>
            <a:r>
              <a:rPr lang="en"/>
              <a:t>Offers developers to write chaincodes in different programming languages, including Go, Node.js, and Java</a:t>
            </a:r>
            <a:endParaRPr/>
          </a:p>
          <a:p>
            <a:pPr indent="-260350" lvl="0" marL="254000" rtl="0" algn="l">
              <a:spcBef>
                <a:spcPts val="800"/>
              </a:spcBef>
              <a:spcAft>
                <a:spcPts val="0"/>
              </a:spcAft>
              <a:buSzPts val="1100"/>
              <a:buChar char="►"/>
            </a:pPr>
            <a:r>
              <a:rPr lang="en"/>
              <a:t>Fabric Private Chaincode (FPC)</a:t>
            </a:r>
            <a:r>
              <a:rPr baseline="30000" lang="en"/>
              <a:t>2</a:t>
            </a:r>
            <a:endParaRPr baseline="30000"/>
          </a:p>
          <a:p>
            <a:pPr indent="-215900" lvl="1" marL="558800" rtl="0" algn="l">
              <a:spcBef>
                <a:spcPts val="800"/>
              </a:spcBef>
              <a:spcAft>
                <a:spcPts val="0"/>
              </a:spcAft>
              <a:buSzPts val="1000"/>
              <a:buChar char="►"/>
            </a:pPr>
            <a:r>
              <a:rPr lang="en"/>
              <a:t>An extension that enables the execution of smart contracts in a secure enclave provided by TEEs, such as Intel SGX</a:t>
            </a:r>
            <a:endParaRPr/>
          </a:p>
          <a:p>
            <a:pPr indent="-215900" lvl="1" marL="558800" rtl="0" algn="l">
              <a:spcBef>
                <a:spcPts val="800"/>
              </a:spcBef>
              <a:spcAft>
                <a:spcPts val="0"/>
              </a:spcAft>
              <a:buSzPts val="1000"/>
              <a:buChar char="►"/>
            </a:pPr>
            <a:r>
              <a:rPr lang="en"/>
              <a:t>Data is encrypted whenever outside the enclave, ex: in memory and also on the ledger, particular, the Worldstate of the peers (Worldstate is a key-value storage KVS) </a:t>
            </a:r>
            <a:endParaRPr/>
          </a:p>
        </p:txBody>
      </p:sp>
      <p:sp>
        <p:nvSpPr>
          <p:cNvPr id="763" name="Google Shape;763;p74"/>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What is Hyperledger Fabric in Blockchain? | Shardeum" id="764" name="Google Shape;764;p74"/>
          <p:cNvPicPr preferRelativeResize="0"/>
          <p:nvPr/>
        </p:nvPicPr>
        <p:blipFill rotWithShape="1">
          <a:blip r:embed="rId3">
            <a:alphaModFix/>
          </a:blip>
          <a:srcRect b="18918" l="0" r="0" t="19536"/>
          <a:stretch/>
        </p:blipFill>
        <p:spPr>
          <a:xfrm>
            <a:off x="4263546" y="955449"/>
            <a:ext cx="2688178" cy="827225"/>
          </a:xfrm>
          <a:prstGeom prst="rect">
            <a:avLst/>
          </a:prstGeom>
          <a:noFill/>
          <a:ln>
            <a:noFill/>
          </a:ln>
        </p:spPr>
      </p:pic>
      <p:sp>
        <p:nvSpPr>
          <p:cNvPr id="765" name="Google Shape;765;p74"/>
          <p:cNvSpPr txBox="1"/>
          <p:nvPr/>
        </p:nvSpPr>
        <p:spPr>
          <a:xfrm>
            <a:off x="3001" y="4864325"/>
            <a:ext cx="5431536"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a:solidFill>
                  <a:schemeClr val="dk1"/>
                </a:solidFill>
                <a:latin typeface="Trebuchet MS"/>
                <a:ea typeface="Trebuchet MS"/>
                <a:cs typeface="Trebuchet MS"/>
                <a:sym typeface="Trebuchet MS"/>
              </a:rPr>
              <a:t>https://www.hyperledger.org/use/fabric</a:t>
            </a:r>
            <a:endParaRPr sz="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2</a:t>
            </a:r>
            <a:r>
              <a:rPr lang="en" sz="600">
                <a:solidFill>
                  <a:schemeClr val="dk1"/>
                </a:solidFill>
                <a:latin typeface="Trebuchet MS"/>
                <a:ea typeface="Trebuchet MS"/>
                <a:cs typeface="Trebuchet MS"/>
                <a:sym typeface="Trebuchet MS"/>
              </a:rPr>
              <a:t>https://github.com/hyperledger/fabric-private-chaincode</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70" name="Shape 770"/>
        <p:cNvGrpSpPr/>
        <p:nvPr/>
      </p:nvGrpSpPr>
      <p:grpSpPr>
        <a:xfrm>
          <a:off x="0" y="0"/>
          <a:ext cx="0" cy="0"/>
          <a:chOff x="0" y="0"/>
          <a:chExt cx="0" cy="0"/>
        </a:xfrm>
      </p:grpSpPr>
      <p:pic>
        <p:nvPicPr>
          <p:cNvPr descr="A picture containing text, screenshot, diagram, line&#10;&#10;Description automatically generated" id="771" name="Google Shape;771;p75"/>
          <p:cNvPicPr preferRelativeResize="0"/>
          <p:nvPr/>
        </p:nvPicPr>
        <p:blipFill rotWithShape="1">
          <a:blip r:embed="rId4">
            <a:alphaModFix/>
          </a:blip>
          <a:srcRect b="0" l="0" r="0" t="0"/>
          <a:stretch/>
        </p:blipFill>
        <p:spPr>
          <a:xfrm>
            <a:off x="2174639" y="359736"/>
            <a:ext cx="6933040" cy="4411934"/>
          </a:xfrm>
          <a:prstGeom prst="rect">
            <a:avLst/>
          </a:prstGeom>
          <a:noFill/>
          <a:ln>
            <a:noFill/>
          </a:ln>
        </p:spPr>
      </p:pic>
      <p:sp>
        <p:nvSpPr>
          <p:cNvPr id="772" name="Google Shape;772;p75"/>
          <p:cNvSpPr txBox="1"/>
          <p:nvPr>
            <p:ph type="title"/>
          </p:nvPr>
        </p:nvSpPr>
        <p:spPr>
          <a:xfrm>
            <a:off x="147638" y="227171"/>
            <a:ext cx="3575685" cy="1215866"/>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accent1"/>
              </a:buClr>
              <a:buSzPct val="100000"/>
              <a:buFont typeface="Trebuchet MS"/>
              <a:buNone/>
            </a:pPr>
            <a:r>
              <a:rPr lang="en"/>
              <a:t>Fabric Private Chaincode - Architecture</a:t>
            </a:r>
            <a:endParaRPr/>
          </a:p>
        </p:txBody>
      </p:sp>
      <p:sp>
        <p:nvSpPr>
          <p:cNvPr id="773" name="Google Shape;773;p75"/>
          <p:cNvSpPr txBox="1"/>
          <p:nvPr>
            <p:ph idx="1" type="body"/>
          </p:nvPr>
        </p:nvSpPr>
        <p:spPr>
          <a:xfrm>
            <a:off x="147555" y="2571750"/>
            <a:ext cx="2842225" cy="2506252"/>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SzPts val="1100"/>
              <a:buNone/>
            </a:pPr>
            <a:r>
              <a:t/>
            </a:r>
            <a:endParaRPr/>
          </a:p>
          <a:p>
            <a:pPr indent="0" lvl="0" marL="0" rtl="0" algn="l">
              <a:spcBef>
                <a:spcPts val="800"/>
              </a:spcBef>
              <a:spcAft>
                <a:spcPts val="0"/>
              </a:spcAft>
              <a:buSzPts val="1100"/>
              <a:buNone/>
            </a:pPr>
            <a:r>
              <a:rPr lang="en"/>
              <a:t>Threat Model:</a:t>
            </a:r>
            <a:endParaRPr/>
          </a:p>
          <a:p>
            <a:pPr indent="-260350" lvl="0" marL="254000" rtl="0" algn="l">
              <a:spcBef>
                <a:spcPts val="800"/>
              </a:spcBef>
              <a:spcAft>
                <a:spcPts val="0"/>
              </a:spcAft>
              <a:buSzPts val="1100"/>
              <a:buChar char="►"/>
            </a:pPr>
            <a:r>
              <a:rPr lang="en"/>
              <a:t>Enclave is trusted</a:t>
            </a:r>
            <a:endParaRPr/>
          </a:p>
          <a:p>
            <a:pPr indent="-260350" lvl="0" marL="254000" rtl="0" algn="l">
              <a:spcBef>
                <a:spcPts val="800"/>
              </a:spcBef>
              <a:spcAft>
                <a:spcPts val="0"/>
              </a:spcAft>
              <a:buSzPts val="1100"/>
              <a:buChar char="►"/>
            </a:pPr>
            <a:r>
              <a:rPr lang="en"/>
              <a:t>Malicous Peer control every input and output from enclave chaincode</a:t>
            </a:r>
            <a:endParaRPr/>
          </a:p>
          <a:p>
            <a:pPr indent="-260350" lvl="0" marL="254000" rtl="0" algn="l">
              <a:spcBef>
                <a:spcPts val="800"/>
              </a:spcBef>
              <a:spcAft>
                <a:spcPts val="0"/>
              </a:spcAft>
              <a:buSzPts val="1100"/>
              <a:buChar char="►"/>
            </a:pPr>
            <a:r>
              <a:rPr lang="en"/>
              <a:t>Client can be malicious</a:t>
            </a:r>
            <a:endParaRPr/>
          </a:p>
        </p:txBody>
      </p:sp>
      <p:sp>
        <p:nvSpPr>
          <p:cNvPr id="774" name="Google Shape;774;p75"/>
          <p:cNvSpPr txBox="1"/>
          <p:nvPr>
            <p:ph idx="12" type="sldNum"/>
          </p:nvPr>
        </p:nvSpPr>
        <p:spPr>
          <a:xfrm>
            <a:off x="8348474" y="4803913"/>
            <a:ext cx="512504"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Lock with solid fill" id="775" name="Google Shape;775;p75"/>
          <p:cNvPicPr preferRelativeResize="0"/>
          <p:nvPr/>
        </p:nvPicPr>
        <p:blipFill rotWithShape="1">
          <a:blip r:embed="rId5">
            <a:alphaModFix/>
          </a:blip>
          <a:srcRect b="0" l="0" r="0" t="0"/>
          <a:stretch/>
        </p:blipFill>
        <p:spPr>
          <a:xfrm>
            <a:off x="8310645" y="2754596"/>
            <a:ext cx="685800" cy="685800"/>
          </a:xfrm>
          <a:prstGeom prst="rect">
            <a:avLst/>
          </a:prstGeom>
          <a:noFill/>
          <a:ln>
            <a:noFill/>
          </a:ln>
        </p:spPr>
      </p:pic>
      <p:pic>
        <p:nvPicPr>
          <p:cNvPr descr="Smiling face outline outline" id="776" name="Google Shape;776;p75"/>
          <p:cNvPicPr preferRelativeResize="0"/>
          <p:nvPr/>
        </p:nvPicPr>
        <p:blipFill rotWithShape="1">
          <a:blip r:embed="rId6">
            <a:alphaModFix/>
          </a:blip>
          <a:srcRect b="0" l="0" r="0" t="0"/>
          <a:stretch/>
        </p:blipFill>
        <p:spPr>
          <a:xfrm>
            <a:off x="6044505" y="3866631"/>
            <a:ext cx="685800" cy="685800"/>
          </a:xfrm>
          <a:prstGeom prst="rect">
            <a:avLst/>
          </a:prstGeom>
          <a:noFill/>
          <a:ln>
            <a:noFill/>
          </a:ln>
        </p:spPr>
      </p:pic>
      <p:pic>
        <p:nvPicPr>
          <p:cNvPr descr="Smiling face outline outline" id="777" name="Google Shape;777;p75"/>
          <p:cNvPicPr preferRelativeResize="0"/>
          <p:nvPr/>
        </p:nvPicPr>
        <p:blipFill rotWithShape="1">
          <a:blip r:embed="rId6">
            <a:alphaModFix/>
          </a:blip>
          <a:srcRect b="0" l="0" r="0" t="0"/>
          <a:stretch/>
        </p:blipFill>
        <p:spPr>
          <a:xfrm>
            <a:off x="7046549" y="3866631"/>
            <a:ext cx="685800" cy="685800"/>
          </a:xfrm>
          <a:prstGeom prst="rect">
            <a:avLst/>
          </a:prstGeom>
          <a:noFill/>
          <a:ln>
            <a:noFill/>
          </a:ln>
        </p:spPr>
      </p:pic>
      <p:pic>
        <p:nvPicPr>
          <p:cNvPr descr="Smiling face outline outline" id="778" name="Google Shape;778;p75"/>
          <p:cNvPicPr preferRelativeResize="0"/>
          <p:nvPr/>
        </p:nvPicPr>
        <p:blipFill rotWithShape="1">
          <a:blip r:embed="rId6">
            <a:alphaModFix/>
          </a:blip>
          <a:srcRect b="0" l="0" r="0" t="0"/>
          <a:stretch/>
        </p:blipFill>
        <p:spPr>
          <a:xfrm>
            <a:off x="8048594" y="3866631"/>
            <a:ext cx="685800" cy="685800"/>
          </a:xfrm>
          <a:prstGeom prst="rect">
            <a:avLst/>
          </a:prstGeom>
          <a:noFill/>
          <a:ln>
            <a:noFill/>
          </a:ln>
        </p:spPr>
      </p:pic>
      <p:pic>
        <p:nvPicPr>
          <p:cNvPr descr="Devil face outline with solid fill" id="779" name="Google Shape;779;p75"/>
          <p:cNvPicPr preferRelativeResize="0"/>
          <p:nvPr/>
        </p:nvPicPr>
        <p:blipFill rotWithShape="1">
          <a:blip r:embed="rId7">
            <a:alphaModFix/>
          </a:blip>
          <a:srcRect b="0" l="0" r="0" t="0"/>
          <a:stretch/>
        </p:blipFill>
        <p:spPr>
          <a:xfrm>
            <a:off x="5870945" y="1169991"/>
            <a:ext cx="685800" cy="685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84" name="Shape 784"/>
        <p:cNvGrpSpPr/>
        <p:nvPr/>
      </p:nvGrpSpPr>
      <p:grpSpPr>
        <a:xfrm>
          <a:off x="0" y="0"/>
          <a:ext cx="0" cy="0"/>
          <a:chOff x="0" y="0"/>
          <a:chExt cx="0" cy="0"/>
        </a:xfrm>
      </p:grpSpPr>
      <p:pic>
        <p:nvPicPr>
          <p:cNvPr descr="A picture containing text, diagram, screenshot, line&#10;&#10;Description automatically generated" id="785" name="Google Shape;785;p76"/>
          <p:cNvPicPr preferRelativeResize="0"/>
          <p:nvPr/>
        </p:nvPicPr>
        <p:blipFill rotWithShape="1">
          <a:blip r:embed="rId4">
            <a:alphaModFix/>
          </a:blip>
          <a:srcRect b="0" l="0" r="0" t="0"/>
          <a:stretch/>
        </p:blipFill>
        <p:spPr>
          <a:xfrm>
            <a:off x="2474704" y="395881"/>
            <a:ext cx="6663105" cy="4376261"/>
          </a:xfrm>
          <a:prstGeom prst="rect">
            <a:avLst/>
          </a:prstGeom>
          <a:noFill/>
          <a:ln>
            <a:noFill/>
          </a:ln>
        </p:spPr>
      </p:pic>
      <p:sp>
        <p:nvSpPr>
          <p:cNvPr id="786" name="Google Shape;786;p76"/>
          <p:cNvSpPr txBox="1"/>
          <p:nvPr>
            <p:ph idx="12" type="sldNum"/>
          </p:nvPr>
        </p:nvSpPr>
        <p:spPr>
          <a:xfrm>
            <a:off x="8355617" y="4803913"/>
            <a:ext cx="512504"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descr="Smiling face outline outline" id="787" name="Google Shape;787;p76"/>
          <p:cNvPicPr preferRelativeResize="0"/>
          <p:nvPr/>
        </p:nvPicPr>
        <p:blipFill rotWithShape="1">
          <a:blip r:embed="rId5">
            <a:alphaModFix/>
          </a:blip>
          <a:srcRect b="0" l="0" r="0" t="0"/>
          <a:stretch/>
        </p:blipFill>
        <p:spPr>
          <a:xfrm>
            <a:off x="6044505" y="3866631"/>
            <a:ext cx="685800" cy="685800"/>
          </a:xfrm>
          <a:prstGeom prst="rect">
            <a:avLst/>
          </a:prstGeom>
          <a:noFill/>
          <a:ln>
            <a:noFill/>
          </a:ln>
        </p:spPr>
      </p:pic>
      <p:pic>
        <p:nvPicPr>
          <p:cNvPr descr="Smiling face outline outline" id="788" name="Google Shape;788;p76"/>
          <p:cNvPicPr preferRelativeResize="0"/>
          <p:nvPr/>
        </p:nvPicPr>
        <p:blipFill rotWithShape="1">
          <a:blip r:embed="rId5">
            <a:alphaModFix/>
          </a:blip>
          <a:srcRect b="0" l="0" r="0" t="0"/>
          <a:stretch/>
        </p:blipFill>
        <p:spPr>
          <a:xfrm>
            <a:off x="7046549" y="3866631"/>
            <a:ext cx="685800" cy="685800"/>
          </a:xfrm>
          <a:prstGeom prst="rect">
            <a:avLst/>
          </a:prstGeom>
          <a:noFill/>
          <a:ln>
            <a:noFill/>
          </a:ln>
        </p:spPr>
      </p:pic>
      <p:pic>
        <p:nvPicPr>
          <p:cNvPr descr="Smiling face outline outline" id="789" name="Google Shape;789;p76"/>
          <p:cNvPicPr preferRelativeResize="0"/>
          <p:nvPr/>
        </p:nvPicPr>
        <p:blipFill rotWithShape="1">
          <a:blip r:embed="rId5">
            <a:alphaModFix/>
          </a:blip>
          <a:srcRect b="0" l="0" r="0" t="0"/>
          <a:stretch/>
        </p:blipFill>
        <p:spPr>
          <a:xfrm>
            <a:off x="8048594" y="3866631"/>
            <a:ext cx="685800" cy="685800"/>
          </a:xfrm>
          <a:prstGeom prst="rect">
            <a:avLst/>
          </a:prstGeom>
          <a:noFill/>
          <a:ln>
            <a:noFill/>
          </a:ln>
        </p:spPr>
      </p:pic>
      <p:pic>
        <p:nvPicPr>
          <p:cNvPr descr="Devil face outline with solid fill" id="790" name="Google Shape;790;p76"/>
          <p:cNvPicPr preferRelativeResize="0"/>
          <p:nvPr/>
        </p:nvPicPr>
        <p:blipFill rotWithShape="1">
          <a:blip r:embed="rId6">
            <a:alphaModFix/>
          </a:blip>
          <a:srcRect b="0" l="0" r="0" t="0"/>
          <a:stretch/>
        </p:blipFill>
        <p:spPr>
          <a:xfrm>
            <a:off x="5870945" y="1169991"/>
            <a:ext cx="685800" cy="685800"/>
          </a:xfrm>
          <a:prstGeom prst="rect">
            <a:avLst/>
          </a:prstGeom>
          <a:noFill/>
          <a:ln>
            <a:noFill/>
          </a:ln>
        </p:spPr>
      </p:pic>
      <p:sp>
        <p:nvSpPr>
          <p:cNvPr id="791" name="Google Shape;791;p76"/>
          <p:cNvSpPr txBox="1"/>
          <p:nvPr>
            <p:ph type="title"/>
          </p:nvPr>
        </p:nvSpPr>
        <p:spPr>
          <a:xfrm>
            <a:off x="147555" y="226997"/>
            <a:ext cx="2925185" cy="1215855"/>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accent1"/>
              </a:buClr>
              <a:buSzPct val="100000"/>
              <a:buFont typeface="Trebuchet MS"/>
              <a:buNone/>
            </a:pPr>
            <a:r>
              <a:rPr lang="en" sz="2700"/>
              <a:t>Hyperledger Fabric</a:t>
            </a:r>
            <a:br>
              <a:rPr lang="en" sz="2700"/>
            </a:br>
            <a:r>
              <a:rPr lang="en" sz="2700"/>
              <a:t> - </a:t>
            </a:r>
            <a:r>
              <a:rPr lang="en"/>
              <a:t>Architecture</a:t>
            </a:r>
            <a:endParaRPr/>
          </a:p>
        </p:txBody>
      </p:sp>
      <p:sp>
        <p:nvSpPr>
          <p:cNvPr id="792" name="Google Shape;792;p76"/>
          <p:cNvSpPr txBox="1"/>
          <p:nvPr/>
        </p:nvSpPr>
        <p:spPr>
          <a:xfrm>
            <a:off x="147555" y="2571750"/>
            <a:ext cx="2842225" cy="2506252"/>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Clr>
                <a:schemeClr val="accent1"/>
              </a:buClr>
              <a:buSzPts val="1100"/>
              <a:buFont typeface="Noto Sans Symbols"/>
              <a:buNone/>
            </a:pPr>
            <a:r>
              <a:t/>
            </a:r>
            <a:endParaRPr sz="1400">
              <a:solidFill>
                <a:srgbClr val="3F3F3F"/>
              </a:solidFill>
              <a:latin typeface="Trebuchet MS"/>
              <a:ea typeface="Trebuchet MS"/>
              <a:cs typeface="Trebuchet MS"/>
              <a:sym typeface="Trebuchet MS"/>
            </a:endParaRPr>
          </a:p>
          <a:p>
            <a:pPr indent="0" lvl="0" marL="0" marR="0" rtl="0" algn="l">
              <a:spcBef>
                <a:spcPts val="800"/>
              </a:spcBef>
              <a:spcAft>
                <a:spcPts val="0"/>
              </a:spcAft>
              <a:buClr>
                <a:schemeClr val="accent1"/>
              </a:buClr>
              <a:buSzPts val="1100"/>
              <a:buFont typeface="Noto Sans Symbols"/>
              <a:buNone/>
            </a:pPr>
            <a:r>
              <a:rPr lang="en" sz="1400">
                <a:solidFill>
                  <a:srgbClr val="3F3F3F"/>
                </a:solidFill>
                <a:latin typeface="Trebuchet MS"/>
                <a:ea typeface="Trebuchet MS"/>
                <a:cs typeface="Trebuchet MS"/>
                <a:sym typeface="Trebuchet MS"/>
              </a:rPr>
              <a:t>Threat Model:</a:t>
            </a:r>
            <a:endParaRPr sz="1400">
              <a:solidFill>
                <a:srgbClr val="3F3F3F"/>
              </a:solidFill>
              <a:latin typeface="Trebuchet MS"/>
              <a:ea typeface="Trebuchet MS"/>
              <a:cs typeface="Trebuchet MS"/>
              <a:sym typeface="Trebuchet MS"/>
            </a:endParaRPr>
          </a:p>
          <a:p>
            <a:pPr indent="-260350" lvl="0" marL="254000" marR="0" rtl="0" algn="l">
              <a:spcBef>
                <a:spcPts val="800"/>
              </a:spcBef>
              <a:spcAft>
                <a:spcPts val="0"/>
              </a:spcAft>
              <a:buClr>
                <a:schemeClr val="accent1"/>
              </a:buClr>
              <a:buSzPts val="1100"/>
              <a:buFont typeface="Noto Sans Symbols"/>
              <a:buChar char="►"/>
            </a:pPr>
            <a:r>
              <a:rPr lang="en" sz="1400">
                <a:solidFill>
                  <a:srgbClr val="3F3F3F"/>
                </a:solidFill>
                <a:latin typeface="Trebuchet MS"/>
                <a:ea typeface="Trebuchet MS"/>
                <a:cs typeface="Trebuchet MS"/>
                <a:sym typeface="Trebuchet MS"/>
              </a:rPr>
              <a:t>Ordering service is trusted</a:t>
            </a:r>
            <a:endParaRPr sz="1400">
              <a:solidFill>
                <a:srgbClr val="3F3F3F"/>
              </a:solidFill>
              <a:latin typeface="Trebuchet MS"/>
              <a:ea typeface="Trebuchet MS"/>
              <a:cs typeface="Trebuchet MS"/>
              <a:sym typeface="Trebuchet MS"/>
            </a:endParaRPr>
          </a:p>
          <a:p>
            <a:pPr indent="-260350" lvl="0" marL="254000" marR="0" rtl="0" algn="l">
              <a:spcBef>
                <a:spcPts val="800"/>
              </a:spcBef>
              <a:spcAft>
                <a:spcPts val="0"/>
              </a:spcAft>
              <a:buClr>
                <a:schemeClr val="accent1"/>
              </a:buClr>
              <a:buSzPts val="1100"/>
              <a:buFont typeface="Noto Sans Symbols"/>
              <a:buChar char="►"/>
            </a:pPr>
            <a:r>
              <a:rPr lang="en" sz="1400">
                <a:solidFill>
                  <a:srgbClr val="3F3F3F"/>
                </a:solidFill>
                <a:latin typeface="Trebuchet MS"/>
                <a:ea typeface="Trebuchet MS"/>
                <a:cs typeface="Trebuchet MS"/>
                <a:sym typeface="Trebuchet MS"/>
              </a:rPr>
              <a:t>Majority of Peers are correct</a:t>
            </a:r>
            <a:endParaRPr sz="1400">
              <a:solidFill>
                <a:srgbClr val="3F3F3F"/>
              </a:solidFill>
              <a:latin typeface="Trebuchet MS"/>
              <a:ea typeface="Trebuchet MS"/>
              <a:cs typeface="Trebuchet MS"/>
              <a:sym typeface="Trebuchet MS"/>
            </a:endParaRPr>
          </a:p>
          <a:p>
            <a:pPr indent="-260350" lvl="0" marL="254000" marR="0" rtl="0" algn="l">
              <a:spcBef>
                <a:spcPts val="800"/>
              </a:spcBef>
              <a:spcAft>
                <a:spcPts val="0"/>
              </a:spcAft>
              <a:buClr>
                <a:schemeClr val="accent1"/>
              </a:buClr>
              <a:buSzPts val="1100"/>
              <a:buFont typeface="Noto Sans Symbols"/>
              <a:buChar char="►"/>
            </a:pPr>
            <a:r>
              <a:rPr lang="en" sz="1400">
                <a:solidFill>
                  <a:srgbClr val="3F3F3F"/>
                </a:solidFill>
                <a:latin typeface="Trebuchet MS"/>
                <a:ea typeface="Trebuchet MS"/>
                <a:cs typeface="Trebuchet MS"/>
                <a:sym typeface="Trebuchet MS"/>
              </a:rPr>
              <a:t>Client can be malicious</a:t>
            </a:r>
            <a:endParaRPr sz="1400">
              <a:solidFill>
                <a:srgbClr val="3F3F3F"/>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97" name="Shape 797"/>
        <p:cNvGrpSpPr/>
        <p:nvPr/>
      </p:nvGrpSpPr>
      <p:grpSpPr>
        <a:xfrm>
          <a:off x="0" y="0"/>
          <a:ext cx="0" cy="0"/>
          <a:chOff x="0" y="0"/>
          <a:chExt cx="0" cy="0"/>
        </a:xfrm>
      </p:grpSpPr>
      <p:sp>
        <p:nvSpPr>
          <p:cNvPr id="798" name="Google Shape;798;p7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99" name="Google Shape;799;p77"/>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Monotonic counters</a:t>
            </a:r>
            <a:r>
              <a:rPr baseline="30000" lang="en"/>
              <a:t>1</a:t>
            </a:r>
            <a:endParaRPr baseline="30000"/>
          </a:p>
        </p:txBody>
      </p:sp>
      <p:sp>
        <p:nvSpPr>
          <p:cNvPr id="800" name="Google Shape;800;p77"/>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1" name="Google Shape;801;p7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802" name="Google Shape;802;p77"/>
          <p:cNvSpPr txBox="1"/>
          <p:nvPr>
            <p:ph idx="1" type="body"/>
          </p:nvPr>
        </p:nvSpPr>
        <p:spPr>
          <a:xfrm>
            <a:off x="1000125" y="944880"/>
            <a:ext cx="6447473" cy="1066800"/>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A monotonic counter is a persistent, increment-only value that maintains its state even after the system reboots</a:t>
            </a:r>
            <a:endParaRPr/>
          </a:p>
          <a:p>
            <a:pPr indent="-260350" lvl="0" marL="254000" rtl="0" algn="l">
              <a:spcBef>
                <a:spcPts val="800"/>
              </a:spcBef>
              <a:spcAft>
                <a:spcPts val="0"/>
              </a:spcAft>
              <a:buSzPts val="1100"/>
              <a:buChar char="►"/>
            </a:pPr>
            <a:r>
              <a:rPr lang="en"/>
              <a:t>Will not capable because every execution of FPC is just a simulation that the client can decide not to submit the transaction.</a:t>
            </a:r>
            <a:endParaRPr/>
          </a:p>
        </p:txBody>
      </p:sp>
      <p:sp>
        <p:nvSpPr>
          <p:cNvPr id="803" name="Google Shape;803;p77"/>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text, screenshot, diagram, font&#10;&#10;Description automatically generated" id="804" name="Google Shape;804;p77"/>
          <p:cNvPicPr preferRelativeResize="0"/>
          <p:nvPr/>
        </p:nvPicPr>
        <p:blipFill rotWithShape="1">
          <a:blip r:embed="rId4">
            <a:alphaModFix/>
          </a:blip>
          <a:srcRect b="0" l="0" r="0" t="0"/>
          <a:stretch/>
        </p:blipFill>
        <p:spPr>
          <a:xfrm>
            <a:off x="1722825" y="2053793"/>
            <a:ext cx="4853987" cy="2751073"/>
          </a:xfrm>
          <a:prstGeom prst="rect">
            <a:avLst/>
          </a:prstGeom>
          <a:noFill/>
          <a:ln>
            <a:noFill/>
          </a:ln>
        </p:spPr>
      </p:pic>
      <p:pic>
        <p:nvPicPr>
          <p:cNvPr descr="Badge Cross with solid fill" id="805" name="Google Shape;805;p77"/>
          <p:cNvPicPr preferRelativeResize="0"/>
          <p:nvPr/>
        </p:nvPicPr>
        <p:blipFill rotWithShape="1">
          <a:blip r:embed="rId5">
            <a:alphaModFix/>
          </a:blip>
          <a:srcRect b="0" l="0" r="0" t="0"/>
          <a:stretch/>
        </p:blipFill>
        <p:spPr>
          <a:xfrm>
            <a:off x="1722825" y="2690124"/>
            <a:ext cx="685800" cy="685800"/>
          </a:xfrm>
          <a:prstGeom prst="rect">
            <a:avLst/>
          </a:prstGeom>
          <a:noFill/>
          <a:ln>
            <a:noFill/>
          </a:ln>
        </p:spPr>
      </p:pic>
      <p:sp>
        <p:nvSpPr>
          <p:cNvPr id="806" name="Google Shape;806;p77"/>
          <p:cNvSpPr txBox="1"/>
          <p:nvPr/>
        </p:nvSpPr>
        <p:spPr>
          <a:xfrm>
            <a:off x="0" y="4894599"/>
            <a:ext cx="6870248"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a:solidFill>
                  <a:schemeClr val="dk1"/>
                </a:solidFill>
                <a:latin typeface="Trebuchet MS"/>
                <a:ea typeface="Trebuchet MS"/>
                <a:cs typeface="Trebuchet MS"/>
                <a:sym typeface="Trebuchet MS"/>
              </a:rPr>
              <a:t>https://www.google.com/url?sa=t&amp;rct=j&amp;q=&amp;esrc=s&amp;source=web&amp;cd=&amp;ved=2ahUKEwjb8I3dr8D_AhVe_7sIHTj3BhgQFnoECAcQAQ&amp;url=https%3A%2F%2Fcdrdv2-public.intel.com%2F671564%2Fintel-sgx-platform-services.pdf&amp;usg=AOvVaw3Cbr31cwfEXIgDGYZoXsgr</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11" name="Shape 811"/>
        <p:cNvGrpSpPr/>
        <p:nvPr/>
      </p:nvGrpSpPr>
      <p:grpSpPr>
        <a:xfrm>
          <a:off x="0" y="0"/>
          <a:ext cx="0" cy="0"/>
          <a:chOff x="0" y="0"/>
          <a:chExt cx="0" cy="0"/>
        </a:xfrm>
      </p:grpSpPr>
      <p:sp>
        <p:nvSpPr>
          <p:cNvPr id="812" name="Google Shape;812;p7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813" name="Google Shape;813;p78"/>
          <p:cNvSpPr txBox="1"/>
          <p:nvPr>
            <p:ph type="title"/>
          </p:nvPr>
        </p:nvSpPr>
        <p:spPr>
          <a:xfrm>
            <a:off x="1000125" y="457200"/>
            <a:ext cx="6738000"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ROTE: Rollback Protection for Trusted Execution</a:t>
            </a:r>
            <a:r>
              <a:rPr baseline="30000" lang="en"/>
              <a:t>1</a:t>
            </a:r>
            <a:endParaRPr baseline="30000"/>
          </a:p>
        </p:txBody>
      </p:sp>
      <p:sp>
        <p:nvSpPr>
          <p:cNvPr id="814" name="Google Shape;814;p78"/>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5" name="Google Shape;815;p7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816" name="Google Shape;816;p78"/>
          <p:cNvSpPr txBox="1"/>
          <p:nvPr>
            <p:ph idx="1" type="body"/>
          </p:nvPr>
        </p:nvSpPr>
        <p:spPr>
          <a:xfrm>
            <a:off x="1000127" y="1412071"/>
            <a:ext cx="6447501" cy="1597829"/>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ROTE achieve data consistent using distributed system, where multiple SGX enclaves communicate with each other to establish a consistent view</a:t>
            </a:r>
            <a:endParaRPr/>
          </a:p>
          <a:p>
            <a:pPr indent="-260350" lvl="0" marL="254000" rtl="0" algn="l">
              <a:spcBef>
                <a:spcPts val="800"/>
              </a:spcBef>
              <a:spcAft>
                <a:spcPts val="0"/>
              </a:spcAft>
              <a:buSzPts val="1100"/>
              <a:buChar char="►"/>
            </a:pPr>
            <a:r>
              <a:rPr lang="en"/>
              <a:t>It is not trivial because in FPC we might not want the communicate between peers</a:t>
            </a:r>
            <a:endParaRPr/>
          </a:p>
        </p:txBody>
      </p:sp>
      <p:sp>
        <p:nvSpPr>
          <p:cNvPr id="817" name="Google Shape;817;p78"/>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screenshot, text, clock, design&#10;&#10;Description automatically generated" id="818" name="Google Shape;818;p78"/>
          <p:cNvPicPr preferRelativeResize="0"/>
          <p:nvPr/>
        </p:nvPicPr>
        <p:blipFill rotWithShape="1">
          <a:blip r:embed="rId3">
            <a:alphaModFix/>
          </a:blip>
          <a:srcRect b="0" l="0" r="0" t="0"/>
          <a:stretch/>
        </p:blipFill>
        <p:spPr>
          <a:xfrm>
            <a:off x="1843492" y="2203730"/>
            <a:ext cx="4760768" cy="2690869"/>
          </a:xfrm>
          <a:prstGeom prst="rect">
            <a:avLst/>
          </a:prstGeom>
          <a:noFill/>
          <a:ln>
            <a:noFill/>
          </a:ln>
        </p:spPr>
      </p:pic>
      <p:sp>
        <p:nvSpPr>
          <p:cNvPr id="819" name="Google Shape;819;p78"/>
          <p:cNvSpPr txBox="1"/>
          <p:nvPr/>
        </p:nvSpPr>
        <p:spPr>
          <a:xfrm>
            <a:off x="0" y="4894599"/>
            <a:ext cx="7800975"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a:solidFill>
                  <a:schemeClr val="dk1"/>
                </a:solidFill>
                <a:latin typeface="Arial"/>
                <a:ea typeface="Arial"/>
                <a:cs typeface="Arial"/>
                <a:sym typeface="Arial"/>
              </a:rPr>
              <a:t>Sinisa Matetic et al. “ROTE: Rollback Protection for Trusted Execution”. In: Pro- ceedings of the 26th USENIX Conference on Security Symposium. SEC’17. Vancouver, BC, Canada: USENIX Association, 2017, pp. 1289–1306. isbn: 9781931971409. </a:t>
            </a:r>
            <a:endParaRPr sz="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 sz="600" u="sng">
                <a:solidFill>
                  <a:schemeClr val="hlink"/>
                </a:solidFill>
                <a:latin typeface="Trebuchet MS"/>
                <a:ea typeface="Trebuchet MS"/>
                <a:cs typeface="Trebuchet MS"/>
                <a:sym typeface="Trebuchet MS"/>
                <a:hlinkClick r:id="rId4"/>
              </a:rPr>
              <a:t>https://www.usenix.org/conference/usenixsecurity17/technical-sessions/presentation/matetic</a:t>
            </a:r>
            <a:r>
              <a:rPr lang="en" sz="600">
                <a:solidFill>
                  <a:schemeClr val="dk1"/>
                </a:solidFill>
                <a:latin typeface="Trebuchet MS"/>
                <a:ea typeface="Trebuchet MS"/>
                <a:cs typeface="Trebuchet MS"/>
                <a:sym typeface="Trebuchet MS"/>
              </a:rPr>
              <a:t> </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23" name="Shape 823"/>
        <p:cNvGrpSpPr/>
        <p:nvPr/>
      </p:nvGrpSpPr>
      <p:grpSpPr>
        <a:xfrm>
          <a:off x="0" y="0"/>
          <a:ext cx="0" cy="0"/>
          <a:chOff x="0" y="0"/>
          <a:chExt cx="0" cy="0"/>
        </a:xfrm>
      </p:grpSpPr>
      <p:sp>
        <p:nvSpPr>
          <p:cNvPr id="824" name="Google Shape;824;p7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825" name="Google Shape;825;p79"/>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Formal Verification</a:t>
            </a:r>
            <a:r>
              <a:rPr baseline="30000" lang="en"/>
              <a:t>1</a:t>
            </a:r>
            <a:endParaRPr baseline="30000" sz="1400"/>
          </a:p>
        </p:txBody>
      </p:sp>
      <p:sp>
        <p:nvSpPr>
          <p:cNvPr id="826" name="Google Shape;826;p79"/>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7" name="Google Shape;827;p7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828" name="Google Shape;828;p79"/>
          <p:cNvSpPr txBox="1"/>
          <p:nvPr>
            <p:ph idx="1" type="body"/>
          </p:nvPr>
        </p:nvSpPr>
        <p:spPr>
          <a:xfrm>
            <a:off x="1000127" y="1620442"/>
            <a:ext cx="6447501" cy="2910580"/>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Nice and orthogonal approach</a:t>
            </a:r>
            <a:endParaRPr/>
          </a:p>
          <a:p>
            <a:pPr indent="-260350" lvl="0" marL="254000" rtl="0" algn="l">
              <a:spcBef>
                <a:spcPts val="800"/>
              </a:spcBef>
              <a:spcAft>
                <a:spcPts val="0"/>
              </a:spcAft>
              <a:buSzPts val="1100"/>
              <a:buChar char="►"/>
            </a:pPr>
            <a:r>
              <a:rPr lang="en"/>
              <a:t>But is very application dependent (because we need to translate the application logic, E.g., tamarin model)</a:t>
            </a:r>
            <a:endParaRPr/>
          </a:p>
          <a:p>
            <a:pPr indent="-260350" lvl="0" marL="254000" rtl="0" algn="l">
              <a:spcBef>
                <a:spcPts val="800"/>
              </a:spcBef>
              <a:spcAft>
                <a:spcPts val="0"/>
              </a:spcAft>
              <a:buSzPts val="1100"/>
              <a:buChar char="►"/>
            </a:pPr>
            <a:r>
              <a:rPr lang="en"/>
              <a:t>Might not be able to solve general cases</a:t>
            </a:r>
            <a:endParaRPr/>
          </a:p>
        </p:txBody>
      </p:sp>
      <p:sp>
        <p:nvSpPr>
          <p:cNvPr id="829" name="Google Shape;829;p79"/>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Tamarin Prover - Wikipedia" id="830" name="Google Shape;830;p79"/>
          <p:cNvPicPr preferRelativeResize="0"/>
          <p:nvPr/>
        </p:nvPicPr>
        <p:blipFill rotWithShape="1">
          <a:blip r:embed="rId3">
            <a:alphaModFix/>
          </a:blip>
          <a:srcRect b="0" l="0" r="0" t="0"/>
          <a:stretch/>
        </p:blipFill>
        <p:spPr>
          <a:xfrm>
            <a:off x="1098090" y="3009900"/>
            <a:ext cx="1504950" cy="1504950"/>
          </a:xfrm>
          <a:prstGeom prst="rect">
            <a:avLst/>
          </a:prstGeom>
          <a:noFill/>
          <a:ln>
            <a:noFill/>
          </a:ln>
        </p:spPr>
      </p:pic>
      <p:pic>
        <p:nvPicPr>
          <p:cNvPr descr="Spin - Formal Verification" id="831" name="Google Shape;831;p79"/>
          <p:cNvPicPr preferRelativeResize="0"/>
          <p:nvPr/>
        </p:nvPicPr>
        <p:blipFill rotWithShape="1">
          <a:blip r:embed="rId4">
            <a:alphaModFix/>
          </a:blip>
          <a:srcRect b="0" l="0" r="0" t="0"/>
          <a:stretch/>
        </p:blipFill>
        <p:spPr>
          <a:xfrm>
            <a:off x="2882092" y="2786366"/>
            <a:ext cx="2050895" cy="2050895"/>
          </a:xfrm>
          <a:prstGeom prst="rect">
            <a:avLst/>
          </a:prstGeom>
          <a:noFill/>
          <a:ln>
            <a:noFill/>
          </a:ln>
        </p:spPr>
      </p:pic>
      <p:pic>
        <p:nvPicPr>
          <p:cNvPr descr="TLA+ - Wikipedia" id="832" name="Google Shape;832;p79"/>
          <p:cNvPicPr preferRelativeResize="0"/>
          <p:nvPr/>
        </p:nvPicPr>
        <p:blipFill rotWithShape="1">
          <a:blip r:embed="rId5">
            <a:alphaModFix/>
          </a:blip>
          <a:srcRect b="0" l="0" r="0" t="0"/>
          <a:stretch/>
        </p:blipFill>
        <p:spPr>
          <a:xfrm>
            <a:off x="5214292" y="2939182"/>
            <a:ext cx="2362200" cy="1571625"/>
          </a:xfrm>
          <a:prstGeom prst="rect">
            <a:avLst/>
          </a:prstGeom>
          <a:noFill/>
          <a:ln>
            <a:noFill/>
          </a:ln>
        </p:spPr>
      </p:pic>
      <p:sp>
        <p:nvSpPr>
          <p:cNvPr id="833" name="Google Shape;833;p79"/>
          <p:cNvSpPr txBox="1"/>
          <p:nvPr/>
        </p:nvSpPr>
        <p:spPr>
          <a:xfrm>
            <a:off x="0" y="4894599"/>
            <a:ext cx="7800975"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a:solidFill>
                  <a:schemeClr val="dk1"/>
                </a:solidFill>
                <a:latin typeface="Arial"/>
                <a:ea typeface="Arial"/>
                <a:cs typeface="Arial"/>
                <a:sym typeface="Arial"/>
              </a:rPr>
              <a:t>Saharsh Agrawal and Karen Tu. “Enabling Verifiable Execution of Distributed Secure Enclave Platforms”. In Berkeley EECS-2021-153, </a:t>
            </a:r>
            <a:r>
              <a:rPr lang="en" sz="600" u="sng">
                <a:solidFill>
                  <a:schemeClr val="hlink"/>
                </a:solidFill>
                <a:latin typeface="Arial"/>
                <a:ea typeface="Arial"/>
                <a:cs typeface="Arial"/>
                <a:sym typeface="Arial"/>
                <a:hlinkClick r:id="rId6"/>
              </a:rPr>
              <a:t>https://www2.eecs.berkeley.edu/Pubs/TechRpts/2021/EECS-2021-153.html</a:t>
            </a:r>
            <a:r>
              <a:rPr lang="en" sz="600">
                <a:solidFill>
                  <a:schemeClr val="dk1"/>
                </a:solidFill>
                <a:latin typeface="Arial"/>
                <a:ea typeface="Arial"/>
                <a:cs typeface="Arial"/>
                <a:sym typeface="Arial"/>
              </a:rPr>
              <a:t>  </a:t>
            </a:r>
            <a:endParaRPr sz="600">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
        <p:nvSpPr>
          <p:cNvPr id="240" name="Google Shape;240;p35"/>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241" name="Google Shape;241;p35"/>
          <p:cNvSpPr txBox="1"/>
          <p:nvPr>
            <p:ph type="title"/>
          </p:nvPr>
        </p:nvSpPr>
        <p:spPr>
          <a:xfrm>
            <a:off x="842351" y="404600"/>
            <a:ext cx="6447600"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Fabric Private Chaincode</a:t>
            </a:r>
            <a:r>
              <a:rPr baseline="30000" lang="en"/>
              <a:t> </a:t>
            </a:r>
            <a:endParaRPr/>
          </a:p>
        </p:txBody>
      </p:sp>
      <p:sp>
        <p:nvSpPr>
          <p:cNvPr id="242" name="Google Shape;242;p35"/>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3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5"/>
          <p:cNvSpPr txBox="1"/>
          <p:nvPr>
            <p:ph idx="1" type="body"/>
          </p:nvPr>
        </p:nvSpPr>
        <p:spPr>
          <a:xfrm>
            <a:off x="474200" y="1553525"/>
            <a:ext cx="3018000" cy="2910600"/>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Hyperledger Fabric</a:t>
            </a:r>
            <a:r>
              <a:rPr baseline="30000" lang="en"/>
              <a:t>1</a:t>
            </a:r>
            <a:endParaRPr baseline="30000"/>
          </a:p>
          <a:p>
            <a:pPr indent="-215900" lvl="1" marL="558800" rtl="0" algn="l">
              <a:spcBef>
                <a:spcPts val="800"/>
              </a:spcBef>
              <a:spcAft>
                <a:spcPts val="0"/>
              </a:spcAft>
              <a:buSzPts val="1000"/>
              <a:buChar char="►"/>
            </a:pPr>
            <a:r>
              <a:rPr lang="en"/>
              <a:t>An open-source permissioned blockchain framework </a:t>
            </a:r>
            <a:endParaRPr/>
          </a:p>
          <a:p>
            <a:pPr indent="-215900" lvl="1" marL="558800" rtl="0" algn="l">
              <a:spcBef>
                <a:spcPts val="800"/>
              </a:spcBef>
              <a:spcAft>
                <a:spcPts val="0"/>
              </a:spcAft>
              <a:buSzPts val="1000"/>
              <a:buChar char="►"/>
            </a:pPr>
            <a:r>
              <a:rPr lang="en"/>
              <a:t>support for smart contracts in the form of chaincode</a:t>
            </a:r>
            <a:endParaRPr/>
          </a:p>
          <a:p>
            <a:pPr indent="-260350" lvl="0" marL="254000" rtl="0" algn="l">
              <a:spcBef>
                <a:spcPts val="800"/>
              </a:spcBef>
              <a:spcAft>
                <a:spcPts val="0"/>
              </a:spcAft>
              <a:buSzPts val="1100"/>
              <a:buChar char="►"/>
            </a:pPr>
            <a:r>
              <a:rPr lang="en"/>
              <a:t>Fabric Private Chaincode (FPC)</a:t>
            </a:r>
            <a:r>
              <a:rPr baseline="30000" lang="en"/>
              <a:t>2</a:t>
            </a:r>
            <a:endParaRPr baseline="30000"/>
          </a:p>
          <a:p>
            <a:pPr indent="-215900" lvl="1" marL="558800" rtl="0" algn="l">
              <a:spcBef>
                <a:spcPts val="800"/>
              </a:spcBef>
              <a:spcAft>
                <a:spcPts val="0"/>
              </a:spcAft>
              <a:buSzPts val="1000"/>
              <a:buChar char="►"/>
            </a:pPr>
            <a:r>
              <a:rPr lang="en"/>
              <a:t>An extension that enables the execution of smart contracts in a secure enclave provided by TEEs</a:t>
            </a:r>
            <a:endParaRPr/>
          </a:p>
        </p:txBody>
      </p:sp>
      <p:sp>
        <p:nvSpPr>
          <p:cNvPr id="245" name="Google Shape;245;p35"/>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6" name="Google Shape;246;p35"/>
          <p:cNvSpPr txBox="1"/>
          <p:nvPr/>
        </p:nvSpPr>
        <p:spPr>
          <a:xfrm>
            <a:off x="3001" y="4864325"/>
            <a:ext cx="54315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a:solidFill>
                  <a:schemeClr val="dk1"/>
                </a:solidFill>
                <a:latin typeface="Trebuchet MS"/>
                <a:ea typeface="Trebuchet MS"/>
                <a:cs typeface="Trebuchet MS"/>
                <a:sym typeface="Trebuchet MS"/>
              </a:rPr>
              <a:t>https://www.hyperledger.org/use/fabric</a:t>
            </a:r>
            <a:endParaRPr sz="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2</a:t>
            </a:r>
            <a:r>
              <a:rPr lang="en" sz="600">
                <a:solidFill>
                  <a:schemeClr val="dk1"/>
                </a:solidFill>
                <a:latin typeface="Trebuchet MS"/>
                <a:ea typeface="Trebuchet MS"/>
                <a:cs typeface="Trebuchet MS"/>
                <a:sym typeface="Trebuchet MS"/>
              </a:rPr>
              <a:t>https://github.com/hyperledger/fabric-private-chaincode</a:t>
            </a:r>
            <a:endParaRPr sz="600">
              <a:solidFill>
                <a:schemeClr val="dk1"/>
              </a:solidFill>
              <a:latin typeface="Trebuchet MS"/>
              <a:ea typeface="Trebuchet MS"/>
              <a:cs typeface="Trebuchet MS"/>
              <a:sym typeface="Trebuchet MS"/>
            </a:endParaRPr>
          </a:p>
        </p:txBody>
      </p:sp>
      <p:pic>
        <p:nvPicPr>
          <p:cNvPr id="247" name="Google Shape;247;p35"/>
          <p:cNvPicPr preferRelativeResize="0"/>
          <p:nvPr/>
        </p:nvPicPr>
        <p:blipFill>
          <a:blip r:embed="rId3">
            <a:alphaModFix/>
          </a:blip>
          <a:stretch>
            <a:fillRect/>
          </a:stretch>
        </p:blipFill>
        <p:spPr>
          <a:xfrm>
            <a:off x="3392150" y="1049600"/>
            <a:ext cx="5611600" cy="3481425"/>
          </a:xfrm>
          <a:prstGeom prst="rect">
            <a:avLst/>
          </a:prstGeom>
          <a:noFill/>
          <a:ln>
            <a:noFill/>
          </a:ln>
        </p:spPr>
      </p:pic>
      <p:pic>
        <p:nvPicPr>
          <p:cNvPr descr="Lock with solid fill" id="248" name="Google Shape;248;p35"/>
          <p:cNvPicPr preferRelativeResize="0"/>
          <p:nvPr/>
        </p:nvPicPr>
        <p:blipFill rotWithShape="1">
          <a:blip r:embed="rId4">
            <a:alphaModFix/>
          </a:blip>
          <a:srcRect b="0" l="0" r="0" t="0"/>
          <a:stretch/>
        </p:blipFill>
        <p:spPr>
          <a:xfrm>
            <a:off x="8222418" y="3234325"/>
            <a:ext cx="685800" cy="685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8" name="Shape 838"/>
        <p:cNvGrpSpPr/>
        <p:nvPr/>
      </p:nvGrpSpPr>
      <p:grpSpPr>
        <a:xfrm>
          <a:off x="0" y="0"/>
          <a:ext cx="0" cy="0"/>
          <a:chOff x="0" y="0"/>
          <a:chExt cx="0" cy="0"/>
        </a:xfrm>
      </p:grpSpPr>
      <p:sp>
        <p:nvSpPr>
          <p:cNvPr id="839" name="Google Shape;839;p8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840" name="Google Shape;840;p80"/>
          <p:cNvSpPr txBox="1"/>
          <p:nvPr>
            <p:ph type="title"/>
          </p:nvPr>
        </p:nvSpPr>
        <p:spPr>
          <a:xfrm>
            <a:off x="1000127" y="390525"/>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Merkle Tree</a:t>
            </a:r>
            <a:r>
              <a:rPr baseline="30000" lang="en"/>
              <a:t>1</a:t>
            </a:r>
            <a:endParaRPr baseline="30000"/>
          </a:p>
        </p:txBody>
      </p:sp>
      <p:sp>
        <p:nvSpPr>
          <p:cNvPr id="841" name="Google Shape;841;p80"/>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2" name="Google Shape;842;p80"/>
          <p:cNvSpPr txBox="1"/>
          <p:nvPr>
            <p:ph idx="12" type="sldNum"/>
          </p:nvPr>
        </p:nvSpPr>
        <p:spPr>
          <a:xfrm>
            <a:off x="8164641" y="4620557"/>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843" name="Google Shape;843;p80"/>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4" name="Google Shape;844;p80"/>
          <p:cNvSpPr txBox="1"/>
          <p:nvPr>
            <p:ph idx="1" type="body"/>
          </p:nvPr>
        </p:nvSpPr>
        <p:spPr>
          <a:xfrm>
            <a:off x="368619" y="1620442"/>
            <a:ext cx="2771774" cy="2910580"/>
          </a:xfrm>
          <a:prstGeom prst="rect">
            <a:avLst/>
          </a:prstGeom>
          <a:noFill/>
          <a:ln>
            <a:noFill/>
          </a:ln>
        </p:spPr>
        <p:txBody>
          <a:bodyPr anchorCtr="0" anchor="t" bIns="34275" lIns="68575" spcFirstLastPara="1" rIns="68575" wrap="square" tIns="34275">
            <a:normAutofit/>
          </a:bodyPr>
          <a:lstStyle/>
          <a:p>
            <a:pPr indent="-260350" lvl="0" marL="254000" rtl="0" algn="l">
              <a:spcBef>
                <a:spcPts val="0"/>
              </a:spcBef>
              <a:spcAft>
                <a:spcPts val="0"/>
              </a:spcAft>
              <a:buSzPts val="1100"/>
              <a:buChar char="►"/>
            </a:pPr>
            <a:r>
              <a:rPr lang="en"/>
              <a:t>Properties that are useful</a:t>
            </a:r>
            <a:endParaRPr/>
          </a:p>
          <a:p>
            <a:pPr indent="-215900" lvl="1" marL="558800" rtl="0" algn="l">
              <a:spcBef>
                <a:spcPts val="800"/>
              </a:spcBef>
              <a:spcAft>
                <a:spcPts val="0"/>
              </a:spcAft>
              <a:buSzPts val="1000"/>
              <a:buChar char="►"/>
            </a:pPr>
            <a:r>
              <a:rPr lang="en"/>
              <a:t>Integrity Verification</a:t>
            </a:r>
            <a:endParaRPr/>
          </a:p>
          <a:p>
            <a:pPr indent="-215900" lvl="1" marL="558800" rtl="0" algn="l">
              <a:spcBef>
                <a:spcPts val="800"/>
              </a:spcBef>
              <a:spcAft>
                <a:spcPts val="0"/>
              </a:spcAft>
              <a:buSzPts val="1000"/>
              <a:buChar char="►"/>
            </a:pPr>
            <a:r>
              <a:rPr lang="en"/>
              <a:t>Incremental Updates</a:t>
            </a:r>
            <a:endParaRPr/>
          </a:p>
          <a:p>
            <a:pPr indent="-215900" lvl="1" marL="558800" rtl="0" algn="l">
              <a:spcBef>
                <a:spcPts val="800"/>
              </a:spcBef>
              <a:spcAft>
                <a:spcPts val="0"/>
              </a:spcAft>
              <a:buSzPts val="1000"/>
              <a:buChar char="►"/>
            </a:pPr>
            <a:r>
              <a:rPr lang="en"/>
              <a:t>Scalability</a:t>
            </a:r>
            <a:endParaRPr/>
          </a:p>
          <a:p>
            <a:pPr indent="-215900" lvl="1" marL="558800" rtl="0" algn="l">
              <a:spcBef>
                <a:spcPts val="800"/>
              </a:spcBef>
              <a:spcAft>
                <a:spcPts val="0"/>
              </a:spcAft>
              <a:buSzPts val="1000"/>
              <a:buChar char="►"/>
            </a:pPr>
            <a:r>
              <a:rPr lang="en"/>
              <a:t>Proof of membership</a:t>
            </a:r>
            <a:endParaRPr/>
          </a:p>
        </p:txBody>
      </p:sp>
      <p:sp>
        <p:nvSpPr>
          <p:cNvPr id="845" name="Google Shape;845;p80"/>
          <p:cNvSpPr txBox="1"/>
          <p:nvPr/>
        </p:nvSpPr>
        <p:spPr>
          <a:xfrm>
            <a:off x="0" y="4894599"/>
            <a:ext cx="7800975" cy="161583"/>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aseline="30000" lang="en" sz="600">
                <a:solidFill>
                  <a:schemeClr val="dk1"/>
                </a:solidFill>
                <a:latin typeface="Trebuchet MS"/>
                <a:ea typeface="Trebuchet MS"/>
                <a:cs typeface="Trebuchet MS"/>
                <a:sym typeface="Trebuchet MS"/>
              </a:rPr>
              <a:t>1</a:t>
            </a:r>
            <a:r>
              <a:rPr lang="en" sz="600">
                <a:solidFill>
                  <a:schemeClr val="dk1"/>
                </a:solidFill>
                <a:latin typeface="Arial"/>
                <a:ea typeface="Arial"/>
                <a:cs typeface="Arial"/>
                <a:sym typeface="Arial"/>
              </a:rPr>
              <a:t>https://en.wikipedia.org/wiki/Merkle_tree</a:t>
            </a:r>
            <a:endParaRPr sz="600">
              <a:solidFill>
                <a:schemeClr val="dk1"/>
              </a:solidFill>
              <a:latin typeface="Trebuchet MS"/>
              <a:ea typeface="Trebuchet MS"/>
              <a:cs typeface="Trebuchet MS"/>
              <a:sym typeface="Trebuchet MS"/>
            </a:endParaRPr>
          </a:p>
        </p:txBody>
      </p:sp>
      <p:pic>
        <p:nvPicPr>
          <p:cNvPr descr="MerkleBasic" id="846" name="Google Shape;846;p80"/>
          <p:cNvPicPr preferRelativeResize="0"/>
          <p:nvPr/>
        </p:nvPicPr>
        <p:blipFill rotWithShape="1">
          <a:blip r:embed="rId4">
            <a:alphaModFix/>
          </a:blip>
          <a:srcRect b="0" l="0" r="0" t="0"/>
          <a:stretch/>
        </p:blipFill>
        <p:spPr>
          <a:xfrm>
            <a:off x="2834164" y="1102995"/>
            <a:ext cx="6149816" cy="32051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1" name="Shape 851"/>
        <p:cNvGrpSpPr/>
        <p:nvPr/>
      </p:nvGrpSpPr>
      <p:grpSpPr>
        <a:xfrm>
          <a:off x="0" y="0"/>
          <a:ext cx="0" cy="0"/>
          <a:chOff x="0" y="0"/>
          <a:chExt cx="0" cy="0"/>
        </a:xfrm>
      </p:grpSpPr>
      <p:sp>
        <p:nvSpPr>
          <p:cNvPr id="852" name="Google Shape;852;p8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853" name="Google Shape;853;p81"/>
          <p:cNvSpPr/>
          <p:nvPr/>
        </p:nvSpPr>
        <p:spPr>
          <a:xfrm rot="10800000">
            <a:off x="147" y="115"/>
            <a:ext cx="6318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4" name="Google Shape;854;p81"/>
          <p:cNvSpPr txBox="1"/>
          <p:nvPr>
            <p:ph idx="12" type="sldNum"/>
          </p:nvPr>
        </p:nvSpPr>
        <p:spPr>
          <a:xfrm>
            <a:off x="8042697" y="4699422"/>
            <a:ext cx="512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855" name="Google Shape;855;p81"/>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6" name="Google Shape;856;p81"/>
          <p:cNvSpPr txBox="1"/>
          <p:nvPr>
            <p:ph idx="1" type="body"/>
          </p:nvPr>
        </p:nvSpPr>
        <p:spPr>
          <a:xfrm>
            <a:off x="631950" y="849600"/>
            <a:ext cx="3753900" cy="1377600"/>
          </a:xfrm>
          <a:prstGeom prst="rect">
            <a:avLst/>
          </a:prstGeom>
          <a:noFill/>
          <a:ln>
            <a:noFill/>
          </a:ln>
        </p:spPr>
        <p:txBody>
          <a:bodyPr anchorCtr="0" anchor="t" bIns="34275" lIns="68575" spcFirstLastPara="1" rIns="68575" wrap="square" tIns="34275">
            <a:normAutofit fontScale="85000" lnSpcReduction="20000"/>
          </a:bodyPr>
          <a:lstStyle/>
          <a:p>
            <a:pPr indent="-211772" lvl="0" marL="215900" rtl="0" algn="l">
              <a:spcBef>
                <a:spcPts val="0"/>
              </a:spcBef>
              <a:spcAft>
                <a:spcPts val="0"/>
              </a:spcAft>
              <a:buSzPct val="78571"/>
              <a:buChar char="►"/>
            </a:pPr>
            <a:r>
              <a:rPr lang="en">
                <a:latin typeface="IBM Plex Sans"/>
                <a:ea typeface="IBM Plex Sans"/>
                <a:cs typeface="IBM Plex Sans"/>
                <a:sym typeface="IBM Plex Sans"/>
              </a:rPr>
              <a:t>Setting</a:t>
            </a:r>
            <a:endParaRPr>
              <a:latin typeface="IBM Plex Sans"/>
              <a:ea typeface="IBM Plex Sans"/>
              <a:cs typeface="IBM Plex Sans"/>
              <a:sym typeface="IBM Plex Sans"/>
            </a:endParaRPr>
          </a:p>
          <a:p>
            <a:pPr indent="-206375" lvl="1" marL="558800" rtl="0" algn="l">
              <a:spcBef>
                <a:spcPts val="600"/>
              </a:spcBef>
              <a:spcAft>
                <a:spcPts val="0"/>
              </a:spcAft>
              <a:buSzPct val="83333"/>
              <a:buChar char="►"/>
            </a:pPr>
            <a:r>
              <a:rPr lang="en">
                <a:latin typeface="IBM Plex Sans"/>
                <a:ea typeface="IBM Plex Sans"/>
                <a:cs typeface="IBM Plex Sans"/>
                <a:sym typeface="IBM Plex Sans"/>
              </a:rPr>
              <a:t>R:W = 50:50</a:t>
            </a:r>
            <a:endParaRPr>
              <a:latin typeface="IBM Plex Sans"/>
              <a:ea typeface="IBM Plex Sans"/>
              <a:cs typeface="IBM Plex Sans"/>
              <a:sym typeface="IBM Plex Sans"/>
            </a:endParaRPr>
          </a:p>
          <a:p>
            <a:pPr indent="-211772" lvl="1" marL="558800" rtl="0" algn="l">
              <a:spcBef>
                <a:spcPts val="600"/>
              </a:spcBef>
              <a:spcAft>
                <a:spcPts val="0"/>
              </a:spcAft>
              <a:buSzPct val="91666"/>
              <a:buFont typeface="IBM Plex Sans"/>
              <a:buChar char="►"/>
            </a:pPr>
            <a:r>
              <a:rPr lang="en">
                <a:latin typeface="IBM Plex Sans"/>
                <a:ea typeface="IBM Plex Sans"/>
                <a:cs typeface="IBM Plex Sans"/>
                <a:sym typeface="IBM Plex Sans"/>
              </a:rPr>
              <a:t>MaxTxnPerBlock = # client</a:t>
            </a:r>
            <a:endParaRPr>
              <a:latin typeface="IBM Plex Sans"/>
              <a:ea typeface="IBM Plex Sans"/>
              <a:cs typeface="IBM Plex Sans"/>
              <a:sym typeface="IBM Plex Sans"/>
            </a:endParaRPr>
          </a:p>
          <a:p>
            <a:pPr indent="-206375" lvl="1" marL="558800" rtl="0" algn="l">
              <a:spcBef>
                <a:spcPts val="600"/>
              </a:spcBef>
              <a:spcAft>
                <a:spcPts val="0"/>
              </a:spcAft>
              <a:buSzPct val="83333"/>
              <a:buChar char="►"/>
            </a:pPr>
            <a:r>
              <a:rPr lang="en">
                <a:latin typeface="IBM Plex Sans"/>
                <a:ea typeface="IBM Plex Sans"/>
                <a:cs typeface="IBM Plex Sans"/>
                <a:sym typeface="IBM Plex Sans"/>
              </a:rPr>
              <a:t>Test for different # of clients (1,2,4,8,16,32,64,128,256)</a:t>
            </a:r>
            <a:endParaRPr>
              <a:latin typeface="IBM Plex Sans"/>
              <a:ea typeface="IBM Plex Sans"/>
              <a:cs typeface="IBM Plex Sans"/>
              <a:sym typeface="IBM Plex Sans"/>
            </a:endParaRPr>
          </a:p>
          <a:p>
            <a:pPr indent="-206375" lvl="1" marL="558800" rtl="0" algn="l">
              <a:spcBef>
                <a:spcPts val="600"/>
              </a:spcBef>
              <a:spcAft>
                <a:spcPts val="0"/>
              </a:spcAft>
              <a:buSzPct val="83333"/>
              <a:buChar char="►"/>
            </a:pPr>
            <a:r>
              <a:rPr lang="en">
                <a:latin typeface="IBM Plex Sans"/>
                <a:ea typeface="IBM Plex Sans"/>
                <a:cs typeface="IBM Plex Sans"/>
                <a:sym typeface="IBM Plex Sans"/>
              </a:rPr>
              <a:t>Test for different RTT delay: (15ms, 30ms, 100ms)</a:t>
            </a:r>
            <a:endParaRPr>
              <a:latin typeface="IBM Plex Sans"/>
              <a:ea typeface="IBM Plex Sans"/>
              <a:cs typeface="IBM Plex Sans"/>
              <a:sym typeface="IBM Plex Sans"/>
            </a:endParaRPr>
          </a:p>
          <a:p>
            <a:pPr indent="-211772" lvl="1" marL="558800" rtl="0" algn="l">
              <a:spcBef>
                <a:spcPts val="600"/>
              </a:spcBef>
              <a:spcAft>
                <a:spcPts val="0"/>
              </a:spcAft>
              <a:buSzPct val="91666"/>
              <a:buFont typeface="IBM Plex Sans"/>
              <a:buChar char="►"/>
            </a:pPr>
            <a:r>
              <a:rPr lang="en">
                <a:latin typeface="IBM Plex Sans"/>
                <a:ea typeface="IBM Plex Sans"/>
                <a:cs typeface="IBM Plex Sans"/>
                <a:sym typeface="IBM Plex Sans"/>
              </a:rPr>
              <a:t>Test for peers = (2,4,6,8)</a:t>
            </a:r>
            <a:endParaRPr>
              <a:latin typeface="IBM Plex Sans"/>
              <a:ea typeface="IBM Plex Sans"/>
              <a:cs typeface="IBM Plex Sans"/>
              <a:sym typeface="IBM Plex Sans"/>
            </a:endParaRPr>
          </a:p>
        </p:txBody>
      </p:sp>
      <p:sp>
        <p:nvSpPr>
          <p:cNvPr id="857" name="Google Shape;857;p81"/>
          <p:cNvSpPr txBox="1"/>
          <p:nvPr/>
        </p:nvSpPr>
        <p:spPr>
          <a:xfrm>
            <a:off x="563075" y="122623"/>
            <a:ext cx="8454900" cy="5706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accent1"/>
              </a:buClr>
              <a:buSzPts val="2100"/>
              <a:buFont typeface="Trebuchet MS"/>
              <a:buNone/>
            </a:pPr>
            <a:r>
              <a:rPr lang="en" sz="2100">
                <a:solidFill>
                  <a:schemeClr val="accent1"/>
                </a:solidFill>
                <a:latin typeface="IBM Plex Sans"/>
                <a:ea typeface="IBM Plex Sans"/>
                <a:cs typeface="IBM Plex Sans"/>
                <a:sym typeface="IBM Plex Sans"/>
              </a:rPr>
              <a:t>Test on different network delay (NOT SURE) </a:t>
            </a:r>
            <a:endParaRPr sz="2100">
              <a:solidFill>
                <a:schemeClr val="accent1"/>
              </a:solidFill>
              <a:latin typeface="Trebuchet MS"/>
              <a:ea typeface="Trebuchet MS"/>
              <a:cs typeface="Trebuchet MS"/>
              <a:sym typeface="Trebuchet MS"/>
            </a:endParaRPr>
          </a:p>
        </p:txBody>
      </p:sp>
      <p:pic>
        <p:nvPicPr>
          <p:cNvPr id="858" name="Google Shape;858;p81"/>
          <p:cNvPicPr preferRelativeResize="0"/>
          <p:nvPr/>
        </p:nvPicPr>
        <p:blipFill>
          <a:blip r:embed="rId3">
            <a:alphaModFix/>
          </a:blip>
          <a:stretch>
            <a:fillRect/>
          </a:stretch>
        </p:blipFill>
        <p:spPr>
          <a:xfrm>
            <a:off x="313225" y="2383463"/>
            <a:ext cx="2837887" cy="2270900"/>
          </a:xfrm>
          <a:prstGeom prst="rect">
            <a:avLst/>
          </a:prstGeom>
          <a:solidFill>
            <a:schemeClr val="lt1"/>
          </a:solidFill>
          <a:ln>
            <a:noFill/>
          </a:ln>
        </p:spPr>
      </p:pic>
      <p:pic>
        <p:nvPicPr>
          <p:cNvPr id="859" name="Google Shape;859;p81"/>
          <p:cNvPicPr preferRelativeResize="0"/>
          <p:nvPr/>
        </p:nvPicPr>
        <p:blipFill>
          <a:blip r:embed="rId4">
            <a:alphaModFix/>
          </a:blip>
          <a:stretch>
            <a:fillRect/>
          </a:stretch>
        </p:blipFill>
        <p:spPr>
          <a:xfrm>
            <a:off x="3223263" y="2383463"/>
            <a:ext cx="2837863" cy="2270887"/>
          </a:xfrm>
          <a:prstGeom prst="rect">
            <a:avLst/>
          </a:prstGeom>
          <a:solidFill>
            <a:schemeClr val="lt1"/>
          </a:solidFill>
          <a:ln>
            <a:noFill/>
          </a:ln>
        </p:spPr>
      </p:pic>
      <p:pic>
        <p:nvPicPr>
          <p:cNvPr id="860" name="Google Shape;860;p81"/>
          <p:cNvPicPr preferRelativeResize="0"/>
          <p:nvPr/>
        </p:nvPicPr>
        <p:blipFill>
          <a:blip r:embed="rId5">
            <a:alphaModFix/>
          </a:blip>
          <a:stretch>
            <a:fillRect/>
          </a:stretch>
        </p:blipFill>
        <p:spPr>
          <a:xfrm>
            <a:off x="6095025" y="2383451"/>
            <a:ext cx="2837875" cy="2270913"/>
          </a:xfrm>
          <a:prstGeom prst="rect">
            <a:avLst/>
          </a:prstGeom>
          <a:noFill/>
          <a:ln>
            <a:noFill/>
          </a:ln>
        </p:spPr>
      </p:pic>
      <p:sp>
        <p:nvSpPr>
          <p:cNvPr id="861" name="Google Shape;861;p81"/>
          <p:cNvSpPr txBox="1"/>
          <p:nvPr>
            <p:ph idx="1" type="body"/>
          </p:nvPr>
        </p:nvSpPr>
        <p:spPr>
          <a:xfrm>
            <a:off x="4663825" y="849550"/>
            <a:ext cx="3753900" cy="1377600"/>
          </a:xfrm>
          <a:prstGeom prst="rect">
            <a:avLst/>
          </a:prstGeom>
          <a:noFill/>
          <a:ln>
            <a:noFill/>
          </a:ln>
        </p:spPr>
        <p:txBody>
          <a:bodyPr anchorCtr="0" anchor="t" bIns="34275" lIns="68575" spcFirstLastPara="1" rIns="68575" wrap="square" tIns="34275">
            <a:normAutofit/>
          </a:bodyPr>
          <a:lstStyle/>
          <a:p>
            <a:pPr indent="-222250" lvl="0" marL="215900" rtl="0" algn="l">
              <a:spcBef>
                <a:spcPts val="0"/>
              </a:spcBef>
              <a:spcAft>
                <a:spcPts val="0"/>
              </a:spcAft>
              <a:buSzPts val="1100"/>
              <a:buChar char="►"/>
            </a:pPr>
            <a:r>
              <a:rPr lang="en">
                <a:latin typeface="IBM Plex Sans"/>
                <a:ea typeface="IBM Plex Sans"/>
                <a:cs typeface="IBM Plex Sans"/>
                <a:sym typeface="IBM Plex Sans"/>
              </a:rPr>
              <a:t>Observation</a:t>
            </a:r>
            <a:endParaRPr>
              <a:latin typeface="IBM Plex Sans"/>
              <a:ea typeface="IBM Plex Sans"/>
              <a:cs typeface="IBM Plex Sans"/>
              <a:sym typeface="IBM Plex Sans"/>
            </a:endParaRPr>
          </a:p>
          <a:p>
            <a:pPr indent="-215900" lvl="1" marL="558800" rtl="0" algn="l">
              <a:spcBef>
                <a:spcPts val="600"/>
              </a:spcBef>
              <a:spcAft>
                <a:spcPts val="0"/>
              </a:spcAft>
              <a:buSzPts val="1000"/>
              <a:buChar char="►"/>
            </a:pPr>
            <a:r>
              <a:rPr lang="en">
                <a:latin typeface="IBM Plex Sans"/>
                <a:ea typeface="IBM Plex Sans"/>
                <a:cs typeface="IBM Plex Sans"/>
                <a:sym typeface="IBM Plex Sans"/>
              </a:rPr>
              <a:t>Native has the best performance</a:t>
            </a:r>
            <a:endParaRPr>
              <a:latin typeface="IBM Plex Sans"/>
              <a:ea typeface="IBM Plex Sans"/>
              <a:cs typeface="IBM Plex Sans"/>
              <a:sym typeface="IBM Plex Sans"/>
            </a:endParaRPr>
          </a:p>
          <a:p>
            <a:pPr indent="-215900" lvl="1" marL="558800" rtl="0" algn="l">
              <a:spcBef>
                <a:spcPts val="600"/>
              </a:spcBef>
              <a:spcAft>
                <a:spcPts val="0"/>
              </a:spcAft>
              <a:buSzPts val="1000"/>
              <a:buChar char="►"/>
            </a:pPr>
            <a:r>
              <a:rPr lang="en">
                <a:latin typeface="IBM Plex Sans"/>
                <a:ea typeface="IBM Plex Sans"/>
                <a:cs typeface="IBM Plex Sans"/>
                <a:sym typeface="IBM Plex Sans"/>
              </a:rPr>
              <a:t>MTA perform just as good as Original</a:t>
            </a:r>
            <a:endParaRPr>
              <a:latin typeface="IBM Plex Sans"/>
              <a:ea typeface="IBM Plex Sans"/>
              <a:cs typeface="IBM Plex Sans"/>
              <a:sym typeface="IBM Plex Sans"/>
            </a:endParaRPr>
          </a:p>
          <a:p>
            <a:pPr indent="-215900" lvl="1" marL="558800" rtl="0" algn="l">
              <a:spcBef>
                <a:spcPts val="600"/>
              </a:spcBef>
              <a:spcAft>
                <a:spcPts val="0"/>
              </a:spcAft>
              <a:buSzPts val="1000"/>
              <a:buChar char="►"/>
            </a:pPr>
            <a:r>
              <a:rPr lang="en">
                <a:latin typeface="IBM Plex Sans"/>
                <a:ea typeface="IBM Plex Sans"/>
                <a:cs typeface="IBM Plex Sans"/>
                <a:sym typeface="IBM Plex Sans"/>
              </a:rPr>
              <a:t>TLE perform the worst</a:t>
            </a:r>
            <a:endParaRPr>
              <a:latin typeface="IBM Plex Sans"/>
              <a:ea typeface="IBM Plex Sans"/>
              <a:cs typeface="IBM Plex Sans"/>
              <a:sym typeface="IBM Plex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8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868" name="Google Shape;868;p82"/>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9" name="Google Shape;869;p82"/>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latin typeface="Trebuchet MS"/>
                <a:ea typeface="Trebuchet MS"/>
                <a:cs typeface="Trebuchet MS"/>
                <a:sym typeface="Trebuchet MS"/>
              </a:rPr>
              <a:t>‹#›</a:t>
            </a:fld>
            <a:endParaRPr/>
          </a:p>
        </p:txBody>
      </p:sp>
      <p:sp>
        <p:nvSpPr>
          <p:cNvPr id="870" name="Google Shape;870;p82"/>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1" name="Google Shape;871;p82"/>
          <p:cNvSpPr txBox="1"/>
          <p:nvPr>
            <p:ph idx="1" type="body"/>
          </p:nvPr>
        </p:nvSpPr>
        <p:spPr>
          <a:xfrm>
            <a:off x="434525" y="1046750"/>
            <a:ext cx="2917800" cy="3941700"/>
          </a:xfrm>
          <a:prstGeom prst="rect">
            <a:avLst/>
          </a:prstGeom>
          <a:noFill/>
          <a:ln>
            <a:noFill/>
          </a:ln>
        </p:spPr>
        <p:txBody>
          <a:bodyPr anchorCtr="0" anchor="t" bIns="34275" lIns="68575" spcFirstLastPara="1" rIns="68575" wrap="square" tIns="34275">
            <a:normAutofit/>
          </a:bodyPr>
          <a:lstStyle/>
          <a:p>
            <a:pPr indent="-222250" lvl="0" marL="215900" rtl="0" algn="l">
              <a:spcBef>
                <a:spcPts val="0"/>
              </a:spcBef>
              <a:spcAft>
                <a:spcPts val="0"/>
              </a:spcAft>
              <a:buSzPts val="1100"/>
              <a:buChar char="►"/>
            </a:pPr>
            <a:r>
              <a:rPr lang="en">
                <a:latin typeface="IBM Plex Sans"/>
                <a:ea typeface="IBM Plex Sans"/>
                <a:cs typeface="IBM Plex Sans"/>
                <a:sym typeface="IBM Plex Sans"/>
              </a:rPr>
              <a:t>Setting</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2 peers</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R:W = 50:50</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MaxTxnPerBlock = # client = 64</a:t>
            </a:r>
            <a:endParaRPr>
              <a:latin typeface="IBM Plex Sans"/>
              <a:ea typeface="IBM Plex Sans"/>
              <a:cs typeface="IBM Plex Sans"/>
              <a:sym typeface="IBM Plex Sans"/>
            </a:endParaRPr>
          </a:p>
          <a:p>
            <a:pPr indent="-215900" lvl="2" marL="812800" rtl="0" algn="l">
              <a:spcBef>
                <a:spcPts val="600"/>
              </a:spcBef>
              <a:spcAft>
                <a:spcPts val="0"/>
              </a:spcAft>
              <a:buSzPts val="800"/>
              <a:buChar char="►"/>
            </a:pPr>
            <a:r>
              <a:rPr lang="en">
                <a:latin typeface="IBM Plex Sans"/>
                <a:ea typeface="IBM Plex Sans"/>
                <a:cs typeface="IBM Plex Sans"/>
                <a:sym typeface="IBM Plex Sans"/>
              </a:rPr>
              <a:t>Has high throughput &amp; small variances.</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RTT delay: 15ms, 30ms, 100ms</a:t>
            </a:r>
            <a:endParaRPr>
              <a:latin typeface="IBM Plex Sans"/>
              <a:ea typeface="IBM Plex Sans"/>
              <a:cs typeface="IBM Plex Sans"/>
              <a:sym typeface="IBM Plex Sans"/>
            </a:endParaRPr>
          </a:p>
          <a:p>
            <a:pPr indent="-222250" lvl="0" marL="215900" rtl="0" algn="l">
              <a:spcBef>
                <a:spcPts val="600"/>
              </a:spcBef>
              <a:spcAft>
                <a:spcPts val="0"/>
              </a:spcAft>
              <a:buSzPts val="1100"/>
              <a:buChar char="►"/>
            </a:pPr>
            <a:r>
              <a:rPr lang="en">
                <a:latin typeface="IBM Plex Sans"/>
                <a:ea typeface="IBM Plex Sans"/>
                <a:cs typeface="IBM Plex Sans"/>
                <a:sym typeface="IBM Plex Sans"/>
              </a:rPr>
              <a:t>Explain result:</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Original has linear delay.</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MTA has superlinear result.</a:t>
            </a:r>
            <a:endParaRPr>
              <a:latin typeface="IBM Plex Sans"/>
              <a:ea typeface="IBM Plex Sans"/>
              <a:cs typeface="IBM Plex Sans"/>
              <a:sym typeface="IBM Plex Sans"/>
            </a:endParaRPr>
          </a:p>
          <a:p>
            <a:pPr indent="-215900" lvl="2" marL="812800" rtl="0" algn="l">
              <a:spcBef>
                <a:spcPts val="600"/>
              </a:spcBef>
              <a:spcAft>
                <a:spcPts val="0"/>
              </a:spcAft>
              <a:buSzPts val="800"/>
              <a:buChar char="►"/>
            </a:pPr>
            <a:r>
              <a:rPr lang="en">
                <a:latin typeface="IBM Plex Sans"/>
                <a:ea typeface="IBM Plex Sans"/>
                <a:cs typeface="IBM Plex Sans"/>
                <a:sym typeface="IBM Plex Sans"/>
              </a:rPr>
              <a:t>Because when query merkle root we query each peer 1-by-1, should have extra 2*RTT.</a:t>
            </a:r>
            <a:endParaRPr>
              <a:latin typeface="IBM Plex Sans"/>
              <a:ea typeface="IBM Plex Sans"/>
              <a:cs typeface="IBM Plex Sans"/>
              <a:sym typeface="IBM Plex Sans"/>
            </a:endParaRPr>
          </a:p>
          <a:p>
            <a:pPr indent="-228600" lvl="1" marL="520700" rtl="0" algn="l">
              <a:spcBef>
                <a:spcPts val="600"/>
              </a:spcBef>
              <a:spcAft>
                <a:spcPts val="0"/>
              </a:spcAft>
              <a:buSzPts val="1000"/>
              <a:buChar char="►"/>
            </a:pPr>
            <a:r>
              <a:rPr lang="en">
                <a:latin typeface="IBM Plex Sans"/>
                <a:ea typeface="IBM Plex Sans"/>
                <a:cs typeface="IBM Plex Sans"/>
                <a:sym typeface="IBM Plex Sans"/>
              </a:rPr>
              <a:t>TLE already slow, thus didn’t delay didn’t affect so much.</a:t>
            </a:r>
            <a:endParaRPr>
              <a:latin typeface="IBM Plex Sans"/>
              <a:ea typeface="IBM Plex Sans"/>
              <a:cs typeface="IBM Plex Sans"/>
              <a:sym typeface="IBM Plex Sans"/>
            </a:endParaRPr>
          </a:p>
        </p:txBody>
      </p:sp>
      <p:pic>
        <p:nvPicPr>
          <p:cNvPr id="872" name="Google Shape;872;p82"/>
          <p:cNvPicPr preferRelativeResize="0"/>
          <p:nvPr/>
        </p:nvPicPr>
        <p:blipFill rotWithShape="1">
          <a:blip r:embed="rId3">
            <a:alphaModFix/>
          </a:blip>
          <a:srcRect b="0" l="0" r="0" t="0"/>
          <a:stretch/>
        </p:blipFill>
        <p:spPr>
          <a:xfrm>
            <a:off x="3482468" y="744759"/>
            <a:ext cx="5075133" cy="4060106"/>
          </a:xfrm>
          <a:prstGeom prst="rect">
            <a:avLst/>
          </a:prstGeom>
          <a:noFill/>
          <a:ln>
            <a:noFill/>
          </a:ln>
        </p:spPr>
      </p:pic>
      <p:sp>
        <p:nvSpPr>
          <p:cNvPr id="873" name="Google Shape;873;p82"/>
          <p:cNvSpPr txBox="1"/>
          <p:nvPr/>
        </p:nvSpPr>
        <p:spPr>
          <a:xfrm>
            <a:off x="631783" y="99692"/>
            <a:ext cx="8454902" cy="824593"/>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accent1"/>
              </a:buClr>
              <a:buSzPts val="2100"/>
              <a:buFont typeface="Trebuchet MS"/>
              <a:buNone/>
            </a:pPr>
            <a:r>
              <a:rPr lang="en" sz="2100">
                <a:solidFill>
                  <a:schemeClr val="accent1"/>
                </a:solidFill>
                <a:latin typeface="IBM Plex Sans"/>
                <a:ea typeface="IBM Plex Sans"/>
                <a:cs typeface="IBM Plex Sans"/>
                <a:sym typeface="IBM Plex Sans"/>
              </a:rPr>
              <a:t>Test on different network delay</a:t>
            </a:r>
            <a:endParaRPr sz="2100">
              <a:solidFill>
                <a:schemeClr val="accent1"/>
              </a:solidFill>
              <a:latin typeface="IBM Plex Sans"/>
              <a:ea typeface="IBM Plex Sans"/>
              <a:cs typeface="IBM Plex Sans"/>
              <a:sym typeface="IBM Plex Sans"/>
            </a:endParaRPr>
          </a:p>
          <a:p>
            <a:pPr indent="0" lvl="0" marL="0" marR="0" rtl="0" algn="l">
              <a:lnSpc>
                <a:spcPct val="90000"/>
              </a:lnSpc>
              <a:spcBef>
                <a:spcPts val="0"/>
              </a:spcBef>
              <a:spcAft>
                <a:spcPts val="0"/>
              </a:spcAft>
              <a:buClr>
                <a:schemeClr val="accent1"/>
              </a:buClr>
              <a:buSzPts val="1800"/>
              <a:buFont typeface="IBM Plex Sans"/>
              <a:buNone/>
            </a:pPr>
            <a:r>
              <a:rPr lang="en" sz="1800">
                <a:solidFill>
                  <a:schemeClr val="accent1"/>
                </a:solidFill>
                <a:latin typeface="IBM Plex Sans"/>
                <a:ea typeface="IBM Plex Sans"/>
                <a:cs typeface="IBM Plex Sans"/>
                <a:sym typeface="IBM Plex Sans"/>
              </a:rPr>
              <a:t>(Expectation: RTT Delay++, Latency++, MTA will become worst)</a:t>
            </a:r>
            <a:endParaRPr sz="2100">
              <a:solidFill>
                <a:schemeClr val="accent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3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255" name="Google Shape;255;p36"/>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6" name="Google Shape;256;p36"/>
          <p:cNvSpPr txBox="1"/>
          <p:nvPr>
            <p:ph idx="12" type="sldNum"/>
          </p:nvPr>
        </p:nvSpPr>
        <p:spPr>
          <a:xfrm>
            <a:off x="7420899" y="4637157"/>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6"/>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8" name="Google Shape;258;p36"/>
          <p:cNvSpPr txBox="1"/>
          <p:nvPr/>
        </p:nvSpPr>
        <p:spPr>
          <a:xfrm>
            <a:off x="1099387" y="2216819"/>
            <a:ext cx="7443230" cy="990600"/>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Wait … maybe there is a problem … </a:t>
            </a:r>
            <a:endParaRPr sz="2700">
              <a:solidFill>
                <a:schemeClr val="accen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3" name="Shape 263"/>
        <p:cNvGrpSpPr/>
        <p:nvPr/>
      </p:nvGrpSpPr>
      <p:grpSpPr>
        <a:xfrm>
          <a:off x="0" y="0"/>
          <a:ext cx="0" cy="0"/>
          <a:chOff x="0" y="0"/>
          <a:chExt cx="0" cy="0"/>
        </a:xfrm>
      </p:grpSpPr>
      <p:sp>
        <p:nvSpPr>
          <p:cNvPr id="264" name="Google Shape;264;p37"/>
          <p:cNvSpPr txBox="1"/>
          <p:nvPr/>
        </p:nvSpPr>
        <p:spPr>
          <a:xfrm>
            <a:off x="228450" y="1611025"/>
            <a:ext cx="2804400" cy="1108800"/>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Rollback Attack</a:t>
            </a:r>
            <a:endParaRPr sz="2700">
              <a:solidFill>
                <a:schemeClr val="accent1"/>
              </a:solidFill>
              <a:latin typeface="Trebuchet MS"/>
              <a:ea typeface="Trebuchet MS"/>
              <a:cs typeface="Trebuchet MS"/>
              <a:sym typeface="Trebuchet MS"/>
            </a:endParaRPr>
          </a:p>
        </p:txBody>
      </p:sp>
      <p:sp>
        <p:nvSpPr>
          <p:cNvPr id="265" name="Google Shape;265;p37"/>
          <p:cNvSpPr txBox="1"/>
          <p:nvPr/>
        </p:nvSpPr>
        <p:spPr>
          <a:xfrm>
            <a:off x="228450" y="2279250"/>
            <a:ext cx="2634600" cy="2307600"/>
          </a:xfrm>
          <a:prstGeom prst="rect">
            <a:avLst/>
          </a:prstGeom>
          <a:solidFill>
            <a:schemeClr val="lt1"/>
          </a:solidFill>
          <a:ln>
            <a:noFill/>
          </a:ln>
        </p:spPr>
        <p:txBody>
          <a:bodyPr anchorCtr="0" anchor="t" bIns="34275" lIns="68575" spcFirstLastPara="1" rIns="68575" wrap="square" tIns="34275">
            <a:normAutofit/>
          </a:bodyPr>
          <a:lstStyle/>
          <a:p>
            <a:pPr indent="-317500" lvl="0" marL="457200" marR="0" rtl="0" algn="l">
              <a:spcBef>
                <a:spcPts val="0"/>
              </a:spcBef>
              <a:spcAft>
                <a:spcPts val="0"/>
              </a:spcAft>
              <a:buClr>
                <a:srgbClr val="3F3F3F"/>
              </a:buClr>
              <a:buSzPts val="1400"/>
              <a:buFont typeface="Trebuchet MS"/>
              <a:buChar char="-"/>
            </a:pPr>
            <a:r>
              <a:rPr lang="en" sz="1400">
                <a:solidFill>
                  <a:srgbClr val="3F3F3F"/>
                </a:solidFill>
                <a:latin typeface="Trebuchet MS"/>
                <a:ea typeface="Trebuchet MS"/>
                <a:cs typeface="Trebuchet MS"/>
                <a:sym typeface="Trebuchet MS"/>
              </a:rPr>
              <a:t>Malicious peer can give back the old version of the encrypted data</a:t>
            </a:r>
            <a:r>
              <a:rPr lang="en">
                <a:solidFill>
                  <a:srgbClr val="3F3F3F"/>
                </a:solidFill>
                <a:latin typeface="Trebuchet MS"/>
                <a:ea typeface="Trebuchet MS"/>
                <a:cs typeface="Trebuchet MS"/>
                <a:sym typeface="Trebuchet MS"/>
              </a:rPr>
              <a:t>.</a:t>
            </a:r>
            <a:endParaRPr>
              <a:solidFill>
                <a:srgbClr val="3F3F3F"/>
              </a:solidFill>
              <a:latin typeface="Trebuchet MS"/>
              <a:ea typeface="Trebuchet MS"/>
              <a:cs typeface="Trebuchet MS"/>
              <a:sym typeface="Trebuchet MS"/>
            </a:endParaRPr>
          </a:p>
          <a:p>
            <a:pPr indent="0" lvl="0" marL="0" marR="0" rtl="0" algn="l">
              <a:spcBef>
                <a:spcPts val="0"/>
              </a:spcBef>
              <a:spcAft>
                <a:spcPts val="0"/>
              </a:spcAft>
              <a:buNone/>
            </a:pPr>
            <a:r>
              <a:t/>
            </a:r>
            <a:endParaRPr>
              <a:solidFill>
                <a:srgbClr val="3F3F3F"/>
              </a:solidFill>
              <a:latin typeface="Trebuchet MS"/>
              <a:ea typeface="Trebuchet MS"/>
              <a:cs typeface="Trebuchet MS"/>
              <a:sym typeface="Trebuchet MS"/>
            </a:endParaRPr>
          </a:p>
          <a:p>
            <a:pPr indent="-317500" lvl="0" marL="457200" marR="0" rtl="0" algn="l">
              <a:spcBef>
                <a:spcPts val="800"/>
              </a:spcBef>
              <a:spcAft>
                <a:spcPts val="0"/>
              </a:spcAft>
              <a:buClr>
                <a:srgbClr val="3F3F3F"/>
              </a:buClr>
              <a:buSzPts val="1400"/>
              <a:buFont typeface="Trebuchet MS"/>
              <a:buChar char="-"/>
            </a:pPr>
            <a:r>
              <a:rPr lang="en" sz="1400">
                <a:solidFill>
                  <a:srgbClr val="3F3F3F"/>
                </a:solidFill>
                <a:latin typeface="Trebuchet MS"/>
                <a:ea typeface="Trebuchet MS"/>
                <a:cs typeface="Trebuchet MS"/>
                <a:sym typeface="Trebuchet MS"/>
              </a:rPr>
              <a:t>And this may break the confidentiality of the application.</a:t>
            </a:r>
            <a:endParaRPr sz="1400">
              <a:solidFill>
                <a:srgbClr val="3F3F3F"/>
              </a:solidFill>
              <a:latin typeface="Trebuchet MS"/>
              <a:ea typeface="Trebuchet MS"/>
              <a:cs typeface="Trebuchet MS"/>
              <a:sym typeface="Trebuchet MS"/>
            </a:endParaRPr>
          </a:p>
        </p:txBody>
      </p:sp>
      <p:sp>
        <p:nvSpPr>
          <p:cNvPr id="266" name="Google Shape;266;p37"/>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67" name="Google Shape;267;p37"/>
          <p:cNvPicPr preferRelativeResize="0"/>
          <p:nvPr/>
        </p:nvPicPr>
        <p:blipFill>
          <a:blip r:embed="rId3">
            <a:alphaModFix/>
          </a:blip>
          <a:stretch>
            <a:fillRect/>
          </a:stretch>
        </p:blipFill>
        <p:spPr>
          <a:xfrm>
            <a:off x="3092100" y="642100"/>
            <a:ext cx="6112550" cy="3792225"/>
          </a:xfrm>
          <a:prstGeom prst="rect">
            <a:avLst/>
          </a:prstGeom>
          <a:noFill/>
          <a:ln>
            <a:noFill/>
          </a:ln>
        </p:spPr>
      </p:pic>
      <p:pic>
        <p:nvPicPr>
          <p:cNvPr descr="Devil face outline with solid fill" id="268" name="Google Shape;268;p37"/>
          <p:cNvPicPr preferRelativeResize="0"/>
          <p:nvPr/>
        </p:nvPicPr>
        <p:blipFill rotWithShape="1">
          <a:blip r:embed="rId4">
            <a:alphaModFix/>
          </a:blip>
          <a:srcRect b="0" l="0" r="0" t="0"/>
          <a:stretch/>
        </p:blipFill>
        <p:spPr>
          <a:xfrm>
            <a:off x="2863055" y="2027162"/>
            <a:ext cx="416460" cy="416460"/>
          </a:xfrm>
          <a:prstGeom prst="rect">
            <a:avLst/>
          </a:prstGeom>
          <a:noFill/>
          <a:ln>
            <a:noFill/>
          </a:ln>
        </p:spPr>
      </p:pic>
      <p:pic>
        <p:nvPicPr>
          <p:cNvPr descr="Devil face outline with solid fill" id="269" name="Google Shape;269;p37"/>
          <p:cNvPicPr preferRelativeResize="0"/>
          <p:nvPr/>
        </p:nvPicPr>
        <p:blipFill rotWithShape="1">
          <a:blip r:embed="rId4">
            <a:alphaModFix/>
          </a:blip>
          <a:srcRect b="0" l="0" r="0" t="0"/>
          <a:stretch/>
        </p:blipFill>
        <p:spPr>
          <a:xfrm>
            <a:off x="7183823" y="2329975"/>
            <a:ext cx="416460" cy="416460"/>
          </a:xfrm>
          <a:prstGeom prst="rect">
            <a:avLst/>
          </a:prstGeom>
          <a:noFill/>
          <a:ln>
            <a:noFill/>
          </a:ln>
        </p:spPr>
      </p:pic>
      <p:pic>
        <p:nvPicPr>
          <p:cNvPr descr="Lock with solid fill" id="270" name="Google Shape;270;p37"/>
          <p:cNvPicPr preferRelativeResize="0"/>
          <p:nvPr/>
        </p:nvPicPr>
        <p:blipFill rotWithShape="1">
          <a:blip r:embed="rId5">
            <a:alphaModFix/>
          </a:blip>
          <a:srcRect b="0" l="0" r="0" t="0"/>
          <a:stretch/>
        </p:blipFill>
        <p:spPr>
          <a:xfrm>
            <a:off x="8380418" y="2981500"/>
            <a:ext cx="685800" cy="6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277" name="Google Shape;277;p38"/>
          <p:cNvSpPr txBox="1"/>
          <p:nvPr>
            <p:ph type="title"/>
          </p:nvPr>
        </p:nvSpPr>
        <p:spPr>
          <a:xfrm>
            <a:off x="1000127" y="457200"/>
            <a:ext cx="6447501" cy="9906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Contributions</a:t>
            </a:r>
            <a:endParaRPr/>
          </a:p>
        </p:txBody>
      </p:sp>
      <p:sp>
        <p:nvSpPr>
          <p:cNvPr id="278" name="Google Shape;278;p38"/>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 name="Google Shape;279;p38"/>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8"/>
          <p:cNvSpPr txBox="1"/>
          <p:nvPr>
            <p:ph idx="1" type="body"/>
          </p:nvPr>
        </p:nvSpPr>
        <p:spPr>
          <a:xfrm>
            <a:off x="1000125" y="2038000"/>
            <a:ext cx="6447600" cy="2746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sz="1700"/>
          </a:p>
          <a:p>
            <a:pPr indent="-304800" lvl="0" marL="254000" rtl="0" algn="l">
              <a:lnSpc>
                <a:spcPct val="90000"/>
              </a:lnSpc>
              <a:spcBef>
                <a:spcPts val="800"/>
              </a:spcBef>
              <a:spcAft>
                <a:spcPts val="0"/>
              </a:spcAft>
              <a:buSzPts val="1800"/>
              <a:buChar char="►"/>
            </a:pPr>
            <a:r>
              <a:rPr lang="en" sz="1800"/>
              <a:t>Feasibility Analysis</a:t>
            </a:r>
            <a:endParaRPr sz="1800"/>
          </a:p>
          <a:p>
            <a:pPr indent="0" lvl="0" marL="254000" rtl="0" algn="l">
              <a:lnSpc>
                <a:spcPct val="90000"/>
              </a:lnSpc>
              <a:spcBef>
                <a:spcPts val="800"/>
              </a:spcBef>
              <a:spcAft>
                <a:spcPts val="0"/>
              </a:spcAft>
              <a:buNone/>
            </a:pPr>
            <a:r>
              <a:t/>
            </a:r>
            <a:endParaRPr sz="1800"/>
          </a:p>
          <a:p>
            <a:pPr indent="-304800" lvl="0" marL="254000" rtl="0" algn="l">
              <a:lnSpc>
                <a:spcPct val="90000"/>
              </a:lnSpc>
              <a:spcBef>
                <a:spcPts val="800"/>
              </a:spcBef>
              <a:spcAft>
                <a:spcPts val="0"/>
              </a:spcAft>
              <a:buSzPts val="1800"/>
              <a:buChar char="►"/>
            </a:pPr>
            <a:r>
              <a:rPr lang="en" sz="1800"/>
              <a:t>Solution Prototyping and Implementation</a:t>
            </a:r>
            <a:endParaRPr sz="1800"/>
          </a:p>
          <a:p>
            <a:pPr indent="0" lvl="0" marL="254000" rtl="0" algn="l">
              <a:lnSpc>
                <a:spcPct val="90000"/>
              </a:lnSpc>
              <a:spcBef>
                <a:spcPts val="800"/>
              </a:spcBef>
              <a:spcAft>
                <a:spcPts val="0"/>
              </a:spcAft>
              <a:buNone/>
            </a:pPr>
            <a:r>
              <a:t/>
            </a:r>
            <a:endParaRPr sz="1800"/>
          </a:p>
          <a:p>
            <a:pPr indent="-304800" lvl="0" marL="254000" rtl="0" algn="l">
              <a:lnSpc>
                <a:spcPct val="90000"/>
              </a:lnSpc>
              <a:spcBef>
                <a:spcPts val="800"/>
              </a:spcBef>
              <a:spcAft>
                <a:spcPts val="0"/>
              </a:spcAft>
              <a:buSzPts val="1800"/>
              <a:buChar char="►"/>
            </a:pPr>
            <a:r>
              <a:rPr lang="en" sz="1800">
                <a:solidFill>
                  <a:srgbClr val="374151"/>
                </a:solidFill>
              </a:rPr>
              <a:t>Experimental Evaluation</a:t>
            </a:r>
            <a:endParaRPr sz="1800"/>
          </a:p>
        </p:txBody>
      </p:sp>
      <p:sp>
        <p:nvSpPr>
          <p:cNvPr id="281" name="Google Shape;281;p38"/>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9"/>
          <p:cNvSpPr/>
          <p:nvPr/>
        </p:nvSpPr>
        <p:spPr>
          <a:xfrm>
            <a:off x="1143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1</a:t>
            </a:r>
            <a:r>
              <a:rPr lang="en" sz="1400">
                <a:solidFill>
                  <a:schemeClr val="lt1"/>
                </a:solidFill>
                <a:latin typeface="Trebuchet MS"/>
                <a:ea typeface="Trebuchet MS"/>
                <a:cs typeface="Trebuchet MS"/>
                <a:sym typeface="Trebuchet MS"/>
              </a:rPr>
              <a:t>https://www.intel.com/content/www/us/en/developer/tools/software-guard-extensions/overview.html</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2</a:t>
            </a:r>
            <a:r>
              <a:rPr lang="en" sz="1400">
                <a:solidFill>
                  <a:schemeClr val="lt1"/>
                </a:solidFill>
                <a:latin typeface="Trebuchet MS"/>
                <a:ea typeface="Trebuchet MS"/>
                <a:cs typeface="Trebuchet MS"/>
                <a:sym typeface="Trebuchet MS"/>
              </a:rPr>
              <a:t>https://www.amd.com/en/developer/sev.html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rPr baseline="30000" lang="en" sz="1400">
                <a:solidFill>
                  <a:schemeClr val="lt1"/>
                </a:solidFill>
                <a:latin typeface="Trebuchet MS"/>
                <a:ea typeface="Trebuchet MS"/>
                <a:cs typeface="Trebuchet MS"/>
                <a:sym typeface="Trebuchet MS"/>
              </a:rPr>
              <a:t>3</a:t>
            </a:r>
            <a:r>
              <a:rPr lang="en" sz="1400">
                <a:solidFill>
                  <a:schemeClr val="lt1"/>
                </a:solidFill>
                <a:latin typeface="Trebuchet MS"/>
                <a:ea typeface="Trebuchet MS"/>
                <a:cs typeface="Trebuchet MS"/>
                <a:sym typeface="Trebuchet MS"/>
              </a:rPr>
              <a:t>https://www.arm.com/technologies/trustzone-for-cortex-m#:~:text=Arm%20TrustZone%20technology%20is%20used,Learn%20More</a:t>
            </a:r>
            <a:endParaRPr sz="1400">
              <a:solidFill>
                <a:schemeClr val="lt1"/>
              </a:solidFill>
              <a:latin typeface="Trebuchet MS"/>
              <a:ea typeface="Trebuchet MS"/>
              <a:cs typeface="Trebuchet MS"/>
              <a:sym typeface="Trebuchet MS"/>
            </a:endParaRPr>
          </a:p>
        </p:txBody>
      </p:sp>
      <p:sp>
        <p:nvSpPr>
          <p:cNvPr id="287" name="Google Shape;287;p39"/>
          <p:cNvSpPr/>
          <p:nvPr/>
        </p:nvSpPr>
        <p:spPr>
          <a:xfrm>
            <a:off x="3201179" y="1432086"/>
            <a:ext cx="1663575" cy="1411345"/>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Enclave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br>
              <a:rPr lang="en" sz="1400">
                <a:solidFill>
                  <a:schemeClr val="lt1"/>
                </a:solidFill>
                <a:latin typeface="Trebuchet MS"/>
                <a:ea typeface="Trebuchet MS"/>
                <a:cs typeface="Trebuchet MS"/>
                <a:sym typeface="Trebuchet MS"/>
              </a:rPr>
            </a:b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288" name="Google Shape;288;p39"/>
          <p:cNvSpPr txBox="1"/>
          <p:nvPr/>
        </p:nvSpPr>
        <p:spPr>
          <a:xfrm>
            <a:off x="759065" y="447696"/>
            <a:ext cx="7648120" cy="824593"/>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sz="2700">
                <a:solidFill>
                  <a:schemeClr val="accent1"/>
                </a:solidFill>
                <a:latin typeface="Trebuchet MS"/>
                <a:ea typeface="Trebuchet MS"/>
                <a:cs typeface="Trebuchet MS"/>
                <a:sym typeface="Trebuchet MS"/>
              </a:rPr>
              <a:t>Application: Secret Keeper Smart Contract</a:t>
            </a:r>
            <a:endParaRPr sz="2700">
              <a:solidFill>
                <a:schemeClr val="accent1"/>
              </a:solidFill>
              <a:latin typeface="Trebuchet MS"/>
              <a:ea typeface="Trebuchet MS"/>
              <a:cs typeface="Trebuchet MS"/>
              <a:sym typeface="Trebuchet MS"/>
            </a:endParaRPr>
          </a:p>
        </p:txBody>
      </p:sp>
      <p:sp>
        <p:nvSpPr>
          <p:cNvPr id="289" name="Google Shape;289;p39"/>
          <p:cNvSpPr/>
          <p:nvPr/>
        </p:nvSpPr>
        <p:spPr>
          <a:xfrm rot="10800000">
            <a:off x="0" y="0"/>
            <a:ext cx="631947" cy="4249616"/>
          </a:xfrm>
          <a:prstGeom prst="triangle">
            <a:avLst>
              <a:gd fmla="val 10000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 name="Google Shape;290;p39"/>
          <p:cNvSpPr/>
          <p:nvPr/>
        </p:nvSpPr>
        <p:spPr>
          <a:xfrm flipH="1">
            <a:off x="8807450" y="3009900"/>
            <a:ext cx="336550" cy="2133600"/>
          </a:xfrm>
          <a:prstGeom prst="triangle">
            <a:avLst>
              <a:gd fmla="val 0" name="adj"/>
            </a:avLst>
          </a:prstGeom>
          <a:solidFill>
            <a:schemeClr val="accent1">
              <a:alpha val="84705"/>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circle, light&#10;&#10;Description automatically generated" id="291" name="Google Shape;291;p39"/>
          <p:cNvPicPr preferRelativeResize="0"/>
          <p:nvPr/>
        </p:nvPicPr>
        <p:blipFill rotWithShape="1">
          <a:blip r:embed="rId3">
            <a:alphaModFix/>
          </a:blip>
          <a:srcRect b="0" l="13340" r="18066" t="8134"/>
          <a:stretch/>
        </p:blipFill>
        <p:spPr>
          <a:xfrm>
            <a:off x="3207378" y="1589084"/>
            <a:ext cx="1675605" cy="1411345"/>
          </a:xfrm>
          <a:prstGeom prst="rect">
            <a:avLst/>
          </a:prstGeom>
          <a:noFill/>
          <a:ln>
            <a:noFill/>
          </a:ln>
        </p:spPr>
      </p:pic>
      <p:pic>
        <p:nvPicPr>
          <p:cNvPr descr="User Crown Female with solid fill" id="292" name="Google Shape;292;p39"/>
          <p:cNvPicPr preferRelativeResize="0"/>
          <p:nvPr/>
        </p:nvPicPr>
        <p:blipFill rotWithShape="1">
          <a:blip r:embed="rId4">
            <a:alphaModFix/>
          </a:blip>
          <a:srcRect b="0" l="0" r="0" t="0"/>
          <a:stretch/>
        </p:blipFill>
        <p:spPr>
          <a:xfrm>
            <a:off x="1801535" y="3418698"/>
            <a:ext cx="685800" cy="685800"/>
          </a:xfrm>
          <a:prstGeom prst="rect">
            <a:avLst/>
          </a:prstGeom>
          <a:noFill/>
          <a:ln>
            <a:noFill/>
          </a:ln>
        </p:spPr>
      </p:pic>
      <p:sp>
        <p:nvSpPr>
          <p:cNvPr id="293" name="Google Shape;293;p39"/>
          <p:cNvSpPr/>
          <p:nvPr/>
        </p:nvSpPr>
        <p:spPr>
          <a:xfrm>
            <a:off x="4976705" y="1415622"/>
            <a:ext cx="1876286" cy="953986"/>
          </a:xfrm>
          <a:prstGeom prst="rect">
            <a:avLst/>
          </a:prstGeom>
          <a:solidFill>
            <a:srgbClr val="8CE2C6"/>
          </a:solidFill>
          <a:ln cap="rnd" cmpd="sng" w="19050">
            <a:solidFill>
              <a:srgbClr val="4594A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Trebuchet MS"/>
                <a:ea typeface="Trebuchet MS"/>
                <a:cs typeface="Trebuchet MS"/>
                <a:sym typeface="Trebuchet MS"/>
              </a:rPr>
              <a:t>Worldstate</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pic>
        <p:nvPicPr>
          <p:cNvPr descr="User Crown Male outline" id="294" name="Google Shape;294;p39"/>
          <p:cNvPicPr preferRelativeResize="0"/>
          <p:nvPr/>
        </p:nvPicPr>
        <p:blipFill rotWithShape="1">
          <a:blip r:embed="rId5">
            <a:alphaModFix/>
          </a:blip>
          <a:srcRect b="0" l="0" r="0" t="0"/>
          <a:stretch/>
        </p:blipFill>
        <p:spPr>
          <a:xfrm>
            <a:off x="5456312" y="3348837"/>
            <a:ext cx="685800" cy="685800"/>
          </a:xfrm>
          <a:prstGeom prst="rect">
            <a:avLst/>
          </a:prstGeom>
          <a:noFill/>
          <a:ln>
            <a:noFill/>
          </a:ln>
        </p:spPr>
      </p:pic>
      <p:sp>
        <p:nvSpPr>
          <p:cNvPr id="295" name="Google Shape;295;p39"/>
          <p:cNvSpPr txBox="1"/>
          <p:nvPr/>
        </p:nvSpPr>
        <p:spPr>
          <a:xfrm>
            <a:off x="5018000" y="1726750"/>
            <a:ext cx="1876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Authlist: [Alice]</a:t>
            </a:r>
            <a:endParaRPr sz="1400">
              <a:solidFill>
                <a:schemeClr val="dk1"/>
              </a:solidFill>
              <a:latin typeface="Trebuchet MS"/>
              <a:ea typeface="Trebuchet MS"/>
              <a:cs typeface="Trebuchet MS"/>
              <a:sym typeface="Trebuchet MS"/>
            </a:endParaRPr>
          </a:p>
        </p:txBody>
      </p:sp>
      <p:sp>
        <p:nvSpPr>
          <p:cNvPr id="296" name="Google Shape;296;p39"/>
          <p:cNvSpPr txBox="1"/>
          <p:nvPr/>
        </p:nvSpPr>
        <p:spPr>
          <a:xfrm>
            <a:off x="5018009" y="2112562"/>
            <a:ext cx="1482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Secret: </a:t>
            </a:r>
            <a:r>
              <a:rPr lang="en">
                <a:solidFill>
                  <a:schemeClr val="dk1"/>
                </a:solidFill>
                <a:latin typeface="Trebuchet MS"/>
                <a:ea typeface="Trebuchet MS"/>
                <a:cs typeface="Trebuchet MS"/>
                <a:sym typeface="Trebuchet MS"/>
              </a:rPr>
              <a:t>Null</a:t>
            </a:r>
            <a:r>
              <a:rPr lang="en" sz="1400">
                <a:solidFill>
                  <a:schemeClr val="dk1"/>
                </a:solidFill>
                <a:latin typeface="Trebuchet MS"/>
                <a:ea typeface="Trebuchet MS"/>
                <a:cs typeface="Trebuchet MS"/>
                <a:sym typeface="Trebuchet MS"/>
              </a:rPr>
              <a:t> </a:t>
            </a:r>
            <a:endParaRPr sz="1400">
              <a:solidFill>
                <a:schemeClr val="dk1"/>
              </a:solidFill>
              <a:latin typeface="Trebuchet MS"/>
              <a:ea typeface="Trebuchet MS"/>
              <a:cs typeface="Trebuchet MS"/>
              <a:sym typeface="Trebuchet MS"/>
            </a:endParaRPr>
          </a:p>
        </p:txBody>
      </p:sp>
      <p:sp>
        <p:nvSpPr>
          <p:cNvPr id="297" name="Google Shape;297;p39"/>
          <p:cNvSpPr txBox="1"/>
          <p:nvPr/>
        </p:nvSpPr>
        <p:spPr>
          <a:xfrm>
            <a:off x="1881651" y="4007000"/>
            <a:ext cx="60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Alice</a:t>
            </a:r>
            <a:endParaRPr sz="1400">
              <a:solidFill>
                <a:schemeClr val="dk1"/>
              </a:solidFill>
              <a:latin typeface="Trebuchet MS"/>
              <a:ea typeface="Trebuchet MS"/>
              <a:cs typeface="Trebuchet MS"/>
              <a:sym typeface="Trebuchet MS"/>
            </a:endParaRPr>
          </a:p>
        </p:txBody>
      </p:sp>
      <p:sp>
        <p:nvSpPr>
          <p:cNvPr id="298" name="Google Shape;298;p39"/>
          <p:cNvSpPr txBox="1"/>
          <p:nvPr/>
        </p:nvSpPr>
        <p:spPr>
          <a:xfrm>
            <a:off x="5586901" y="3984775"/>
            <a:ext cx="512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Trebuchet MS"/>
                <a:ea typeface="Trebuchet MS"/>
                <a:cs typeface="Trebuchet MS"/>
                <a:sym typeface="Trebuchet MS"/>
              </a:rPr>
              <a:t>Bob</a:t>
            </a:r>
            <a:endParaRPr sz="1400">
              <a:solidFill>
                <a:schemeClr val="dk1"/>
              </a:solidFill>
              <a:latin typeface="Trebuchet MS"/>
              <a:ea typeface="Trebuchet MS"/>
              <a:cs typeface="Trebuchet MS"/>
              <a:sym typeface="Trebuchet MS"/>
            </a:endParaRPr>
          </a:p>
        </p:txBody>
      </p:sp>
      <p:sp>
        <p:nvSpPr>
          <p:cNvPr id="299" name="Google Shape;299;p39"/>
          <p:cNvSpPr txBox="1"/>
          <p:nvPr>
            <p:ph idx="12" type="sldNum"/>
          </p:nvPr>
        </p:nvSpPr>
        <p:spPr>
          <a:xfrm>
            <a:off x="6442997" y="4531022"/>
            <a:ext cx="512504"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39"/>
          <p:cNvSpPr txBox="1"/>
          <p:nvPr/>
        </p:nvSpPr>
        <p:spPr>
          <a:xfrm>
            <a:off x="817307" y="1564446"/>
            <a:ext cx="20997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a:solidFill>
                  <a:schemeClr val="dk1"/>
                </a:solidFill>
                <a:latin typeface="Trebuchet MS"/>
                <a:ea typeface="Trebuchet MS"/>
                <a:cs typeface="Trebuchet MS"/>
                <a:sym typeface="Trebuchet MS"/>
              </a:rPr>
              <a:t>Function:</a:t>
            </a:r>
            <a:endParaRPr>
              <a:solidFill>
                <a:schemeClr val="dk1"/>
              </a:solidFill>
              <a:latin typeface="Trebuchet MS"/>
              <a:ea typeface="Trebuchet MS"/>
              <a:cs typeface="Trebuchet MS"/>
              <a:sym typeface="Trebuchet MS"/>
            </a:endParaRPr>
          </a:p>
          <a:p>
            <a:pPr indent="-317500" lvl="0" marL="457200" marR="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Add User</a:t>
            </a:r>
            <a:endParaRPr>
              <a:solidFill>
                <a:schemeClr val="dk1"/>
              </a:solidFill>
              <a:latin typeface="Trebuchet MS"/>
              <a:ea typeface="Trebuchet MS"/>
              <a:cs typeface="Trebuchet MS"/>
              <a:sym typeface="Trebuchet MS"/>
            </a:endParaRPr>
          </a:p>
          <a:p>
            <a:pPr indent="-317500" lvl="0" marL="457200" marR="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Remove User</a:t>
            </a:r>
            <a:endParaRPr>
              <a:solidFill>
                <a:schemeClr val="dk1"/>
              </a:solidFill>
              <a:latin typeface="Trebuchet MS"/>
              <a:ea typeface="Trebuchet MS"/>
              <a:cs typeface="Trebuchet MS"/>
              <a:sym typeface="Trebuchet MS"/>
            </a:endParaRPr>
          </a:p>
          <a:p>
            <a:pPr indent="-317500" lvl="0" marL="457200" marR="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Lock New Secret</a:t>
            </a:r>
            <a:endParaRPr>
              <a:solidFill>
                <a:schemeClr val="dk1"/>
              </a:solidFill>
              <a:latin typeface="Trebuchet MS"/>
              <a:ea typeface="Trebuchet MS"/>
              <a:cs typeface="Trebuchet MS"/>
              <a:sym typeface="Trebuchet MS"/>
            </a:endParaRPr>
          </a:p>
          <a:p>
            <a:pPr indent="-317500" lvl="0" marL="457200" marR="0" rtl="0" algn="l">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Reveal Secret</a:t>
            </a:r>
            <a:endParaRPr>
              <a:solidFill>
                <a:schemeClr val="dk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